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319" r:id="rId10"/>
    <p:sldId id="318" r:id="rId11"/>
    <p:sldId id="317" r:id="rId12"/>
    <p:sldId id="300" r:id="rId13"/>
    <p:sldId id="310" r:id="rId14"/>
    <p:sldId id="316" r:id="rId15"/>
    <p:sldId id="315" r:id="rId16"/>
    <p:sldId id="301" r:id="rId17"/>
    <p:sldId id="326" r:id="rId18"/>
    <p:sldId id="309" r:id="rId19"/>
    <p:sldId id="312" r:id="rId20"/>
    <p:sldId id="327" r:id="rId21"/>
    <p:sldId id="308" r:id="rId22"/>
    <p:sldId id="322" r:id="rId23"/>
    <p:sldId id="325" r:id="rId24"/>
    <p:sldId id="320" r:id="rId25"/>
    <p:sldId id="328" r:id="rId26"/>
    <p:sldId id="330" r:id="rId27"/>
    <p:sldId id="331" r:id="rId28"/>
    <p:sldId id="329" r:id="rId29"/>
    <p:sldId id="323" r:id="rId30"/>
    <p:sldId id="302" r:id="rId31"/>
    <p:sldId id="303" r:id="rId32"/>
    <p:sldId id="304" r:id="rId33"/>
    <p:sldId id="285" r:id="rId34"/>
    <p:sldId id="280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Montserrat ExtraBold" panose="00000900000000000000" pitchFamily="2" charset="0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0" roundtripDataSignature="AMtx7miz25b85emb+o7Zv8oprViU3LPx4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F30656-A203-E3E9-500F-2860B4F6D708}" name="Nisrina Anindya" initials="" userId="S::5001211051@student.its.ac.id::2baf7b3b-1fa9-4d91-949f-761426f390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2029A-A546-48D8-ACB9-FC3EB435541E}" v="196" dt="2024-11-16T15:21:51.417"/>
    <p1510:client id="{9DA1ECFD-454E-D1B1-D923-78D07902F5E5}" v="169" dt="2024-11-16T14:13:42.907"/>
    <p1510:client id="{AAB25FFC-A6F4-49A1-9546-0F4580B89A56}" v="1629" dt="2024-11-16T16:03:27.639"/>
    <p1510:client id="{B1F4606A-4F46-47C6-86E4-14365DB60E59}" v="3908" dt="2024-11-16T15:47:30.062"/>
    <p1510:client id="{D35F73C8-0AE6-4DA2-3F6E-8AFFA52F44F1}" v="8" dt="2024-11-15T17:00:15.418"/>
    <p1510:client id="{DD2304F2-2593-284A-AED3-D86818B2621E}" v="9" dt="2024-11-16T11:09:19.125"/>
    <p1510:client id="{FB0388AE-2458-548F-5823-7BB8168ACF07}" v="21" dt="2024-11-16T13:44:41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50" Type="http://customschemas.google.com/relationships/presentationmetadata" Target="meta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5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rilia Dela Safitri" userId="0577d84e-9ece-4926-ad5e-2eea2dabdd17" providerId="ADAL" clId="{C78031E1-EA70-406A-9B64-886E17E5CBD4}"/>
    <pc:docChg chg="modSld">
      <pc:chgData name="Aprilia Dela Safitri" userId="0577d84e-9ece-4926-ad5e-2eea2dabdd17" providerId="ADAL" clId="{C78031E1-EA70-406A-9B64-886E17E5CBD4}" dt="2024-11-16T16:05:45.858" v="0" actId="2711"/>
      <pc:docMkLst>
        <pc:docMk/>
      </pc:docMkLst>
      <pc:sldChg chg="modSp mod">
        <pc:chgData name="Aprilia Dela Safitri" userId="0577d84e-9ece-4926-ad5e-2eea2dabdd17" providerId="ADAL" clId="{C78031E1-EA70-406A-9B64-886E17E5CBD4}" dt="2024-11-16T16:05:45.858" v="0" actId="2711"/>
        <pc:sldMkLst>
          <pc:docMk/>
          <pc:sldMk cId="0" sldId="261"/>
        </pc:sldMkLst>
        <pc:spChg chg="mod">
          <ac:chgData name="Aprilia Dela Safitri" userId="0577d84e-9ece-4926-ad5e-2eea2dabdd17" providerId="ADAL" clId="{C78031E1-EA70-406A-9B64-886E17E5CBD4}" dt="2024-11-16T16:05:45.858" v="0" actId="2711"/>
          <ac:spMkLst>
            <pc:docMk/>
            <pc:sldMk cId="0" sldId="261"/>
            <ac:spMk id="3" creationId="{A1A4C7A2-139F-BC80-187F-907456919D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A5D456B2-0CD9-DA4F-6DE1-2FA78838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D59E48C5-BDC6-58D7-F9EA-45BD5B88E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15D30DA5-3A70-FE18-9745-96B2FFDA7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DCB17744-D678-CA09-C6AF-85C63772D2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9654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8E39110-98F6-DA26-6084-92630BBB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C568709D-9205-5B4D-22A1-0D72407FE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EA341EAF-7569-E096-D61E-DF1F9759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1972C03B-6638-497B-93F0-8478666B8C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04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73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89DA30B-2DC5-0A4D-9EB7-268D8730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70C3760A-10F2-3ECC-A07D-76C002F842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43CEDFA0-B765-8679-2AB2-49C785D15B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32109918-9587-D182-A388-0493C94883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11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16274313-A035-D154-41AB-06CCC1AE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970287B5-53DD-E9CC-1CFC-6514751D5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4E11AE95-5DBC-D6FC-34CE-A2CA31AD34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D2DD47D8-B788-994C-79D1-BFA1B892C8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6585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9D53E38-F4CF-E2DF-FC32-1B20B97B6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DA6DE3AD-7971-8070-2FE5-AF198AD3D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02293BAA-8F93-C92C-1DA8-A6B26B358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DDDF5B77-C640-60F4-2887-C1B5902F55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08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115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63BAF4E5-B325-B545-F3BE-74DFC460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446E7224-1B5F-EACC-49B9-D7D13DEE0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6346298C-7943-FA27-6ED1-8E313BF50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B2519037-2586-964F-920D-F15EBFF049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997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BA804100-9CB8-E3D0-5525-FB426C795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146E2208-24DC-8166-7F91-7B34D70613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3396E6C3-0F78-43BF-8F9A-0E8432E89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610C9BB0-4CF2-AEB6-1435-918BB69DDC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669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96CB02C7-217F-9BEF-D777-95ED559B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E006E157-3316-1D0C-93FF-8EF515D2E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D70FE691-7159-F8A3-C2C2-A4F2843E4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D395C274-26FA-1B2B-4505-687879DFD5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54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125907F7-93A3-2261-5A43-DB1C87DCC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47860690-9CC4-07E4-315F-F476DC7B21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E46C7000-6F76-0C16-B377-63E79409E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87F9906F-F3AD-29C2-2D7B-7F2CBE7BFC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275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A3A14167-38E9-EC13-FB54-33E3BB32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0E887C4A-3616-B69C-1E52-E48F21850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BF5F1834-1A9E-82EE-30C2-CE2498979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1684C89D-8D44-EF6C-3E5F-BE55A8FD61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008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5C55EB0-B935-CF76-F8BC-49CB06E02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B7FEBEBA-4FAB-1FAA-DCF9-C97A65C53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BEB689D6-188D-8633-15A0-E3425BAD1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D54A2F52-277E-EB61-F2B4-69D3FDA7A2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8722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DC5ECD6B-98F1-03F4-AA49-908443BD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095842F8-2E3F-C5C1-2467-FB0C371BA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57AA8149-A912-E830-2868-83456D9FC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4D601472-E804-4827-4B91-8F583B146C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87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88DF0804-5AAE-DCD7-5E42-522560AA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B255B7CD-6209-F295-F717-6478A7289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F5925248-4079-28D2-225A-C88822EAD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4874CDB8-4AB1-C582-ACD8-22CA5DA276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716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2393CFC-A2D3-9237-D6F1-329145EF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0C44FA62-4B70-8B65-6B6D-08490DBB3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C6BC758A-3FB3-76AC-6EAA-E574B777A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923DDBA3-3315-17CA-8B2C-C1D8426EA2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8969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CBBDAF1F-13C0-BFA4-B924-C0156543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8B2EDD1F-F92F-6C5E-A98C-6FB969C674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87D5C215-A3EE-8C8E-C83A-43786BF30B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FE50BEE6-3C10-0D6C-AE44-6229E12811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583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86DEDA8-5DC1-90A4-CAE6-01A239D3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46603075-78FE-8634-050A-C29C539232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0942832F-0E4D-4FAE-1035-32D70F814C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Note: </a:t>
            </a:r>
            <a:r>
              <a:rPr lang="en-US" err="1"/>
              <a:t>aku</a:t>
            </a:r>
            <a:r>
              <a:rPr lang="en-US"/>
              <a:t> </a:t>
            </a:r>
            <a:r>
              <a:rPr lang="en-US" err="1"/>
              <a:t>nyoba</a:t>
            </a:r>
            <a:r>
              <a:rPr lang="en-US"/>
              <a:t> </a:t>
            </a:r>
            <a:r>
              <a:rPr lang="en-US" err="1"/>
              <a:t>isi</a:t>
            </a:r>
            <a:r>
              <a:rPr lang="en-US"/>
              <a:t> </a:t>
            </a:r>
            <a:r>
              <a:rPr lang="en-US" err="1"/>
              <a:t>pengertiannya</a:t>
            </a:r>
            <a:r>
              <a:rPr lang="en-US"/>
              <a:t> </a:t>
            </a:r>
            <a:r>
              <a:rPr lang="en-US" err="1"/>
              <a:t>xgboost</a:t>
            </a:r>
            <a:r>
              <a:rPr lang="en-US"/>
              <a:t>, </a:t>
            </a:r>
            <a:r>
              <a:rPr lang="en-US" err="1"/>
              <a:t>ntar</a:t>
            </a:r>
            <a:r>
              <a:rPr lang="en-US"/>
              <a:t> </a:t>
            </a:r>
            <a:r>
              <a:rPr lang="en-US" err="1"/>
              <a:t>kalau</a:t>
            </a:r>
            <a:r>
              <a:rPr lang="en-US"/>
              <a:t> </a:t>
            </a:r>
            <a:r>
              <a:rPr lang="en-US" err="1"/>
              <a:t>ada</a:t>
            </a:r>
            <a:r>
              <a:rPr lang="en-US"/>
              <a:t> yang salah hapus </a:t>
            </a:r>
            <a:r>
              <a:rPr lang="en-US" err="1"/>
              <a:t>ajaa</a:t>
            </a:r>
            <a:r>
              <a:rPr lang="en-US"/>
              <a:t> -</a:t>
            </a:r>
            <a:r>
              <a:rPr lang="en-US" err="1"/>
              <a:t>nisri</a:t>
            </a: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BD7EDA95-7AA3-E8A2-8438-49FA1BEC2A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825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01FB4C32-9C7D-ECD0-B380-D0D04A51D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DD9B0053-00C4-6C69-8907-D9355DF82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85289851-9660-6F51-2E77-206084E7A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32312984-87B9-8140-3830-BA0B425B96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7133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4BDBFB4F-101C-3D6C-0EC4-2A4991B5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49972D0C-D98D-3F1F-1BD7-0002EE7E1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A7460753-3C0D-20A4-B47A-7D0809809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38278F22-8899-D525-CC7B-A85BE6758A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7064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0672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039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399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e36f16c8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30e36f16c8d_3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30e36f16c8d_3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842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4" name="Google Shape;3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e2c70f96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30e2c70f9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e2c70f96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0e2c70f96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B16286FE-86B7-3AE4-FB61-1299D8C0E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>
            <a:extLst>
              <a:ext uri="{FF2B5EF4-FFF2-40B4-BE49-F238E27FC236}">
                <a16:creationId xmlns:a16="http://schemas.microsoft.com/office/drawing/2014/main" id="{D05A2BE9-B92C-441F-523D-43A0BE415E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6:notes">
            <a:extLst>
              <a:ext uri="{FF2B5EF4-FFF2-40B4-BE49-F238E27FC236}">
                <a16:creationId xmlns:a16="http://schemas.microsoft.com/office/drawing/2014/main" id="{3A60CC6D-6091-2283-CA2E-3D344E1CC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>
            <a:extLst>
              <a:ext uri="{FF2B5EF4-FFF2-40B4-BE49-F238E27FC236}">
                <a16:creationId xmlns:a16="http://schemas.microsoft.com/office/drawing/2014/main" id="{97709FFB-8842-9B2A-7579-5DFBC69D5F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54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mendeley.com/datasets/7zcc8v6hvp/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link.springer.com/referenceworkentry/10.1007/978-0-387-32833-1_251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iabetesatlas.org/data/en/indicators/1/" TargetMode="Externa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7" y="4667000"/>
            <a:ext cx="2875106" cy="219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893" y="4667000"/>
            <a:ext cx="2875106" cy="219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1598"/>
            <a:ext cx="12192001" cy="29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3259291"/>
            <a:ext cx="9144000" cy="16263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anchor="ctr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800"/>
              <a:buFont typeface="Montserrat"/>
              <a:buNone/>
            </a:pPr>
            <a:r>
              <a:rPr lang="de-DE" sz="3000">
                <a:solidFill>
                  <a:schemeClr val="bg1"/>
                </a:solidFill>
                <a:effectLst/>
                <a:latin typeface="Montserrat Black" panose="020F0502020204030204" pitchFamily="2" charset="0"/>
                <a:ea typeface="Calibri" panose="020F0502020204030204" pitchFamily="34" charset="0"/>
              </a:rPr>
              <a:t>Pengembangan Sistem Berbasis Machine Learning untuk Prediksi Indikasi Diabetes dan Rekomendasi Perawatan Kesehatan</a:t>
            </a:r>
            <a:endParaRPr lang="en-US" sz="3000" b="1">
              <a:solidFill>
                <a:schemeClr val="bg1"/>
              </a:solidFill>
              <a:highlight>
                <a:srgbClr val="FFFF00"/>
              </a:highlight>
              <a:latin typeface="Montserrat Black" panose="020F0502020204030204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5057607"/>
            <a:ext cx="9144000" cy="43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RnD</a:t>
            </a:r>
            <a:r>
              <a:rPr lang="en-US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INTEL</a:t>
            </a:r>
            <a:endParaRPr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849414" y="6106712"/>
            <a:ext cx="449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Ketua Pelaksana Turnamen Sains Data Nasional 202</a:t>
            </a:r>
            <a:r>
              <a:rPr lang="en-US" sz="12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3179793" y="2450341"/>
            <a:ext cx="58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>
                <a:solidFill>
                  <a:srgbClr val="00558E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TURNAMEN SAINS DATA NASIONAL 2024</a:t>
            </a:r>
            <a:endParaRPr sz="1800" i="0" u="none" strike="noStrike" cap="none">
              <a:solidFill>
                <a:srgbClr val="00558E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103" y="348596"/>
            <a:ext cx="2435860" cy="188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968" y="495025"/>
            <a:ext cx="1837532" cy="17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3E5942F-85F5-AD0D-CC6C-F1D530F40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8968F7F4-78FD-0C3E-31A4-9A537DCE03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43A43333-CC9B-D1E8-08B5-A2065D6450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Pendahuluan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B9F0A0D7-A197-C292-50D5-925324333C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63002DD1-FD4E-4666-5DA3-E9F612E2871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79646E-6765-C3ED-D040-9B2941641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59630"/>
              </p:ext>
            </p:extLst>
          </p:nvPr>
        </p:nvGraphicFramePr>
        <p:xfrm>
          <a:off x="343438" y="1940578"/>
          <a:ext cx="11505124" cy="4328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22162">
                  <a:extLst>
                    <a:ext uri="{9D8B030D-6E8A-4147-A177-3AD203B41FA5}">
                      <a16:colId xmlns:a16="http://schemas.microsoft.com/office/drawing/2014/main" val="4081743947"/>
                    </a:ext>
                  </a:extLst>
                </a:gridCol>
                <a:gridCol w="7682962">
                  <a:extLst>
                    <a:ext uri="{9D8B030D-6E8A-4147-A177-3AD203B41FA5}">
                      <a16:colId xmlns:a16="http://schemas.microsoft.com/office/drawing/2014/main" val="1354749760"/>
                    </a:ext>
                  </a:extLst>
                </a:gridCol>
              </a:tblGrid>
              <a:tr h="24811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ff5"/>
                        </a:rPr>
                        <a:t>Klasifikasi</a:t>
                      </a:r>
                      <a:endParaRPr lang="en-ID" sz="2000">
                        <a:latin typeface="ff5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ff5"/>
                        </a:rPr>
                        <a:t>Deskripsi</a:t>
                      </a:r>
                      <a:endParaRPr lang="en-ID" sz="2000">
                        <a:latin typeface="ff5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94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ff5"/>
                        </a:rPr>
                        <a:t>Tipe 1</a:t>
                      </a:r>
                      <a:endParaRPr lang="en-ID" sz="18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800">
                          <a:latin typeface="ff5"/>
                        </a:rPr>
                        <a:t>Destruksi sel beta pankreas, umumnya berhubungan dengan defisiensi insulin absolut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800">
                          <a:latin typeface="ff5"/>
                        </a:rPr>
                        <a:t>Autoimun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800">
                          <a:latin typeface="ff5"/>
                        </a:rPr>
                        <a:t>Idiopatik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3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ff5"/>
                        </a:rPr>
                        <a:t>Tipe 2</a:t>
                      </a:r>
                      <a:endParaRPr lang="en-ID" sz="18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800">
                          <a:latin typeface="ff5"/>
                        </a:rPr>
                        <a:t>Bervariasi, mulai yang dominan resistensi insulin disertai defisiensi insulin relatif sampai yang dominan defek sekresi insulin disertai resistensi insulin.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84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D" sz="1800">
                          <a:latin typeface="ff5"/>
                        </a:rPr>
                        <a:t>Diabetes melitus gestasional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D" sz="1800">
                          <a:latin typeface="ff5"/>
                        </a:rPr>
                        <a:t>Diabetes yang didiagnosis pada trimester kedua atau ketiga kehamilan dimana sebelum kehamilan tidak didapatkan diabetes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644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D" sz="1800">
                          <a:latin typeface="ff5"/>
                        </a:rPr>
                        <a:t>Tipe spesifik yang berkaitan dengan penyebab lain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800" dirty="0" err="1">
                          <a:latin typeface="ff5"/>
                        </a:rPr>
                        <a:t>Sindroma</a:t>
                      </a:r>
                      <a:r>
                        <a:rPr lang="en-ID" sz="1800" dirty="0">
                          <a:latin typeface="ff5"/>
                        </a:rPr>
                        <a:t> diabetes </a:t>
                      </a:r>
                      <a:r>
                        <a:rPr lang="en-ID" sz="1800" dirty="0" err="1">
                          <a:latin typeface="ff5"/>
                        </a:rPr>
                        <a:t>monogenik</a:t>
                      </a:r>
                      <a:r>
                        <a:rPr lang="en-ID" sz="1800" dirty="0">
                          <a:latin typeface="ff5"/>
                        </a:rPr>
                        <a:t> (diabetes neonatal, </a:t>
                      </a:r>
                      <a:r>
                        <a:rPr lang="en-ID" sz="1800" i="1" dirty="0">
                          <a:latin typeface="ff5"/>
                        </a:rPr>
                        <a:t>maturity onset diabetes of the young</a:t>
                      </a:r>
                      <a:r>
                        <a:rPr lang="en-ID" sz="1800" dirty="0">
                          <a:latin typeface="ff5"/>
                        </a:rPr>
                        <a:t> [MODY])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800" dirty="0" err="1">
                          <a:latin typeface="ff5"/>
                        </a:rPr>
                        <a:t>Penyakit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eksokrin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pankreas</a:t>
                      </a:r>
                      <a:r>
                        <a:rPr lang="en-ID" sz="1800" dirty="0">
                          <a:latin typeface="ff5"/>
                        </a:rPr>
                        <a:t> (fibrosis </a:t>
                      </a:r>
                      <a:r>
                        <a:rPr lang="en-ID" sz="1800" dirty="0" err="1">
                          <a:latin typeface="ff5"/>
                        </a:rPr>
                        <a:t>kistik</a:t>
                      </a:r>
                      <a:r>
                        <a:rPr lang="en-ID" sz="1800" dirty="0">
                          <a:latin typeface="ff5"/>
                        </a:rPr>
                        <a:t>, </a:t>
                      </a:r>
                      <a:r>
                        <a:rPr lang="en-ID" sz="1800" dirty="0" err="1">
                          <a:latin typeface="ff5"/>
                        </a:rPr>
                        <a:t>pankreatitis</a:t>
                      </a:r>
                      <a:r>
                        <a:rPr lang="en-ID" sz="1800" dirty="0">
                          <a:latin typeface="ff5"/>
                        </a:rPr>
                        <a:t>)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D" sz="1800" dirty="0" err="1">
                          <a:latin typeface="ff5"/>
                        </a:rPr>
                        <a:t>Disebabkan</a:t>
                      </a:r>
                      <a:r>
                        <a:rPr lang="en-ID" sz="1800" dirty="0">
                          <a:latin typeface="ff5"/>
                        </a:rPr>
                        <a:t> oleh </a:t>
                      </a:r>
                      <a:r>
                        <a:rPr lang="en-ID" sz="1800" dirty="0" err="1">
                          <a:latin typeface="ff5"/>
                        </a:rPr>
                        <a:t>obat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atau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zat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kimia</a:t>
                      </a:r>
                      <a:r>
                        <a:rPr lang="en-ID" sz="1800" dirty="0">
                          <a:latin typeface="ff5"/>
                        </a:rPr>
                        <a:t> (</a:t>
                      </a:r>
                      <a:r>
                        <a:rPr lang="en-ID" sz="1800" dirty="0" err="1">
                          <a:latin typeface="ff5"/>
                        </a:rPr>
                        <a:t>misalnya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penggunaan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glukokortikoid</a:t>
                      </a:r>
                      <a:r>
                        <a:rPr lang="en-ID" sz="1800" dirty="0">
                          <a:latin typeface="ff5"/>
                        </a:rPr>
                        <a:t> pada </a:t>
                      </a:r>
                      <a:r>
                        <a:rPr lang="en-ID" sz="1800" dirty="0" err="1">
                          <a:latin typeface="ff5"/>
                        </a:rPr>
                        <a:t>terapi</a:t>
                      </a:r>
                      <a:r>
                        <a:rPr lang="en-ID" sz="1800" dirty="0">
                          <a:latin typeface="ff5"/>
                        </a:rPr>
                        <a:t> HIV/AIDS </a:t>
                      </a:r>
                      <a:r>
                        <a:rPr lang="en-ID" sz="1800" dirty="0" err="1">
                          <a:latin typeface="ff5"/>
                        </a:rPr>
                        <a:t>atau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setelah</a:t>
                      </a:r>
                      <a:r>
                        <a:rPr lang="en-ID" sz="1800" dirty="0">
                          <a:latin typeface="ff5"/>
                        </a:rPr>
                        <a:t> </a:t>
                      </a:r>
                      <a:r>
                        <a:rPr lang="en-ID" sz="1800" dirty="0" err="1">
                          <a:latin typeface="ff5"/>
                        </a:rPr>
                        <a:t>transplantasi</a:t>
                      </a:r>
                      <a:r>
                        <a:rPr lang="en-ID" sz="1800" dirty="0">
                          <a:latin typeface="ff5"/>
                        </a:rPr>
                        <a:t> organ)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621846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09591A1-7DD5-0950-0518-9DC3201267FC}"/>
              </a:ext>
            </a:extLst>
          </p:cNvPr>
          <p:cNvSpPr txBox="1"/>
          <p:nvPr/>
        </p:nvSpPr>
        <p:spPr>
          <a:xfrm>
            <a:off x="3391638" y="1370720"/>
            <a:ext cx="5408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err="1">
                <a:latin typeface="ff5"/>
              </a:rPr>
              <a:t>Klasifikasi</a:t>
            </a:r>
            <a:r>
              <a:rPr lang="en-ID" sz="2800">
                <a:latin typeface="ff5"/>
              </a:rPr>
              <a:t> </a:t>
            </a:r>
            <a:r>
              <a:rPr lang="en-ID" sz="2800" err="1">
                <a:latin typeface="ff5"/>
              </a:rPr>
              <a:t>Etiologi</a:t>
            </a:r>
            <a:r>
              <a:rPr lang="en-ID" sz="2800">
                <a:latin typeface="ff5"/>
              </a:rPr>
              <a:t> </a:t>
            </a:r>
            <a:r>
              <a:rPr lang="en-ID" sz="2800" b="1">
                <a:solidFill>
                  <a:srgbClr val="C00000"/>
                </a:solidFill>
                <a:latin typeface="ff5"/>
              </a:rPr>
              <a:t>Diabetes </a:t>
            </a:r>
            <a:r>
              <a:rPr lang="en-ID" sz="2800" b="1" err="1">
                <a:solidFill>
                  <a:srgbClr val="C00000"/>
                </a:solidFill>
                <a:latin typeface="ff5"/>
              </a:rPr>
              <a:t>Melitus</a:t>
            </a:r>
            <a:endParaRPr lang="en-ID" sz="2800" b="1">
              <a:solidFill>
                <a:srgbClr val="C00000"/>
              </a:solidFill>
              <a:latin typeface="ff5"/>
            </a:endParaRPr>
          </a:p>
        </p:txBody>
      </p:sp>
    </p:spTree>
    <p:extLst>
      <p:ext uri="{BB962C8B-B14F-4D97-AF65-F5344CB8AC3E}">
        <p14:creationId xmlns:p14="http://schemas.microsoft.com/office/powerpoint/2010/main" val="76381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17171F8-A3F0-19F1-5BB6-9C3263AB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04F1FF36-3247-C1EE-C766-097CD02E3E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0EDC31DB-9C41-54CF-DB1C-17CE218C60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3230C4B4-3401-DC1F-9B3E-26DBC8DCCA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D8D012FE-E77F-FBB9-83B8-2FADF58DED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finger with a blood drop on it&#10;&#10;Description automatically generated">
            <a:extLst>
              <a:ext uri="{FF2B5EF4-FFF2-40B4-BE49-F238E27FC236}">
                <a16:creationId xmlns:a16="http://schemas.microsoft.com/office/drawing/2014/main" id="{1B86FF34-915F-379A-D676-E7BF18356A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002" r="17665"/>
          <a:stretch/>
        </p:blipFill>
        <p:spPr>
          <a:xfrm>
            <a:off x="556265" y="1923410"/>
            <a:ext cx="5173375" cy="3393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8F12B-4E69-92DD-F51B-3E072D547EAF}"/>
              </a:ext>
            </a:extLst>
          </p:cNvPr>
          <p:cNvSpPr txBox="1"/>
          <p:nvPr/>
        </p:nvSpPr>
        <p:spPr>
          <a:xfrm>
            <a:off x="6096000" y="2927746"/>
            <a:ext cx="56444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Angka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pasien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diabetes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diperkirakan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1" i="0" err="1">
                <a:solidFill>
                  <a:srgbClr val="C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meningkat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dramatis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beberapa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tahun</a:t>
            </a:r>
            <a:r>
              <a:rPr lang="en-ID" sz="2800" b="0" i="0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800" b="0" i="0" err="1">
                <a:solidFill>
                  <a:srgbClr val="000000"/>
                </a:solidFill>
                <a:effectLst/>
                <a:latin typeface="ff5"/>
                <a:ea typeface="Calibri" panose="020F0502020204030204" pitchFamily="34" charset="0"/>
                <a:cs typeface="Calibri" panose="020F0502020204030204" pitchFamily="34" charset="0"/>
              </a:rPr>
              <a:t>mendatang</a:t>
            </a:r>
            <a:endParaRPr lang="en-ID" sz="2800"/>
          </a:p>
        </p:txBody>
      </p:sp>
    </p:spTree>
    <p:extLst>
      <p:ext uri="{BB962C8B-B14F-4D97-AF65-F5344CB8AC3E}">
        <p14:creationId xmlns:p14="http://schemas.microsoft.com/office/powerpoint/2010/main" val="188938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EA99E88-FC99-43D1-56E2-8EC017BE30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409" t="26848" r="3658" b="25540"/>
          <a:stretch/>
        </p:blipFill>
        <p:spPr>
          <a:xfrm>
            <a:off x="0" y="1257348"/>
            <a:ext cx="8769348" cy="5600652"/>
          </a:xfrm>
          <a:prstGeom prst="rect">
            <a:avLst/>
          </a:prstGeom>
        </p:spPr>
      </p:pic>
      <p:pic>
        <p:nvPicPr>
          <p:cNvPr id="148" name="Google Shape;14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A7720-24D4-79B5-24A9-7DAD047E5E80}"/>
              </a:ext>
            </a:extLst>
          </p:cNvPr>
          <p:cNvSpPr txBox="1"/>
          <p:nvPr/>
        </p:nvSpPr>
        <p:spPr>
          <a:xfrm>
            <a:off x="5346699" y="1404037"/>
            <a:ext cx="6845299" cy="342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</a:pPr>
            <a:r>
              <a:rPr lang="en-ID" sz="2800" b="1">
                <a:solidFill>
                  <a:srgbClr val="C00000"/>
                </a:solidFill>
                <a:latin typeface="ff5"/>
              </a:rPr>
              <a:t>Diabetes</a:t>
            </a:r>
            <a:r>
              <a:rPr lang="en-ID" sz="2800">
                <a:latin typeface="ff5"/>
              </a:rPr>
              <a:t> di Indonesia pada </a:t>
            </a:r>
            <a:r>
              <a:rPr lang="en-ID" sz="2800" err="1">
                <a:latin typeface="ff5"/>
              </a:rPr>
              <a:t>tahun</a:t>
            </a:r>
            <a:r>
              <a:rPr lang="en-ID" sz="2800">
                <a:latin typeface="ff5"/>
              </a:rPr>
              <a:t> 2021</a:t>
            </a:r>
          </a:p>
          <a:p>
            <a:pPr algn="l"/>
            <a:r>
              <a:rPr lang="en-ID" sz="2500" b="1">
                <a:solidFill>
                  <a:schemeClr val="accent2"/>
                </a:solidFill>
                <a:latin typeface="ff5"/>
              </a:rPr>
              <a:t>19 </a:t>
            </a:r>
            <a:r>
              <a:rPr lang="en-ID" sz="2500" b="1" err="1">
                <a:solidFill>
                  <a:schemeClr val="accent2"/>
                </a:solidFill>
                <a:latin typeface="ff5"/>
              </a:rPr>
              <a:t>juta</a:t>
            </a:r>
            <a:endParaRPr lang="en-ID" sz="2500" b="1">
              <a:solidFill>
                <a:schemeClr val="accent2"/>
              </a:solidFill>
              <a:latin typeface="ff5"/>
            </a:endParaRPr>
          </a:p>
          <a:p>
            <a:pPr algn="l">
              <a:spcAft>
                <a:spcPts val="2250"/>
              </a:spcAft>
            </a:pPr>
            <a:r>
              <a:rPr lang="en-ID" sz="2000" err="1">
                <a:latin typeface="ff5"/>
              </a:rPr>
              <a:t>Sekitar</a:t>
            </a:r>
            <a:r>
              <a:rPr lang="en-ID" sz="2000">
                <a:latin typeface="ff5"/>
              </a:rPr>
              <a:t> 19 </a:t>
            </a:r>
            <a:r>
              <a:rPr lang="en-ID" sz="2000" err="1">
                <a:latin typeface="ff5"/>
              </a:rPr>
              <a:t>juta</a:t>
            </a:r>
            <a:r>
              <a:rPr lang="en-ID" sz="2000">
                <a:latin typeface="ff5"/>
              </a:rPr>
              <a:t> orang </a:t>
            </a:r>
            <a:r>
              <a:rPr lang="en-ID" sz="2000" err="1">
                <a:latin typeface="ff5"/>
              </a:rPr>
              <a:t>dewasa</a:t>
            </a:r>
            <a:r>
              <a:rPr lang="en-ID" sz="2000">
                <a:latin typeface="ff5"/>
              </a:rPr>
              <a:t> (20-79 </a:t>
            </a:r>
            <a:r>
              <a:rPr lang="en-ID" sz="2000" err="1">
                <a:latin typeface="ff5"/>
              </a:rPr>
              <a:t>tahun</a:t>
            </a:r>
            <a:r>
              <a:rPr lang="en-ID" sz="2000">
                <a:latin typeface="ff5"/>
              </a:rPr>
              <a:t>) </a:t>
            </a:r>
            <a:r>
              <a:rPr lang="en-ID" sz="2000" err="1">
                <a:latin typeface="ff5"/>
              </a:rPr>
              <a:t>hidup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dengan</a:t>
            </a:r>
            <a:r>
              <a:rPr lang="en-ID" sz="2000">
                <a:latin typeface="ff5"/>
              </a:rPr>
              <a:t> diabetes</a:t>
            </a:r>
          </a:p>
          <a:p>
            <a:pPr algn="l"/>
            <a:r>
              <a:rPr lang="en-ID" sz="2500" b="1">
                <a:solidFill>
                  <a:schemeClr val="accent2"/>
                </a:solidFill>
                <a:latin typeface="ff5"/>
              </a:rPr>
              <a:t>23 </a:t>
            </a:r>
            <a:r>
              <a:rPr lang="en-ID" sz="2500" b="1" err="1">
                <a:solidFill>
                  <a:schemeClr val="accent2"/>
                </a:solidFill>
                <a:latin typeface="ff5"/>
              </a:rPr>
              <a:t>juta</a:t>
            </a:r>
            <a:r>
              <a:rPr lang="en-ID" sz="2500">
                <a:latin typeface="ff5"/>
              </a:rPr>
              <a:t> pada </a:t>
            </a:r>
            <a:r>
              <a:rPr lang="en-ID" sz="2500" err="1">
                <a:latin typeface="ff5"/>
              </a:rPr>
              <a:t>tahun</a:t>
            </a:r>
            <a:r>
              <a:rPr lang="en-ID" sz="2500">
                <a:latin typeface="ff5"/>
              </a:rPr>
              <a:t> 2030</a:t>
            </a:r>
          </a:p>
          <a:p>
            <a:pPr algn="l">
              <a:spcAft>
                <a:spcPts val="2250"/>
              </a:spcAft>
            </a:pPr>
            <a:r>
              <a:rPr lang="en-ID" sz="2000" err="1">
                <a:latin typeface="ff5"/>
              </a:rPr>
              <a:t>Jumlah</a:t>
            </a:r>
            <a:r>
              <a:rPr lang="en-ID" sz="2000">
                <a:latin typeface="ff5"/>
              </a:rPr>
              <a:t> total orang yang </a:t>
            </a:r>
            <a:r>
              <a:rPr lang="en-ID" sz="2000" err="1">
                <a:latin typeface="ff5"/>
              </a:rPr>
              <a:t>hidup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dengan</a:t>
            </a:r>
            <a:r>
              <a:rPr lang="en-ID" sz="2000">
                <a:latin typeface="ff5"/>
              </a:rPr>
              <a:t> diabetes </a:t>
            </a:r>
            <a:r>
              <a:rPr lang="en-ID" sz="2000" err="1">
                <a:latin typeface="ff5"/>
              </a:rPr>
              <a:t>diproyeksikan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meningkat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menjadi</a:t>
            </a:r>
            <a:r>
              <a:rPr lang="en-ID" sz="2000">
                <a:latin typeface="ff5"/>
              </a:rPr>
              <a:t> 23 </a:t>
            </a:r>
            <a:r>
              <a:rPr lang="en-ID" sz="2000" err="1">
                <a:latin typeface="ff5"/>
              </a:rPr>
              <a:t>juta</a:t>
            </a:r>
            <a:r>
              <a:rPr lang="en-ID" sz="2000">
                <a:latin typeface="ff5"/>
              </a:rPr>
              <a:t> pada </a:t>
            </a:r>
            <a:r>
              <a:rPr lang="en-ID" sz="2000" err="1">
                <a:latin typeface="ff5"/>
              </a:rPr>
              <a:t>tahun</a:t>
            </a:r>
            <a:r>
              <a:rPr lang="en-ID" sz="2000">
                <a:latin typeface="ff5"/>
              </a:rPr>
              <a:t> 2030 dan 28 </a:t>
            </a:r>
            <a:r>
              <a:rPr lang="en-ID" sz="2000" err="1">
                <a:latin typeface="ff5"/>
              </a:rPr>
              <a:t>juta</a:t>
            </a:r>
            <a:r>
              <a:rPr lang="en-ID" sz="2000">
                <a:latin typeface="ff5"/>
              </a:rPr>
              <a:t> pada </a:t>
            </a:r>
            <a:r>
              <a:rPr lang="en-ID" sz="2000" err="1">
                <a:latin typeface="ff5"/>
              </a:rPr>
              <a:t>tahun</a:t>
            </a:r>
            <a:r>
              <a:rPr lang="en-ID" sz="2000">
                <a:latin typeface="ff5"/>
              </a:rPr>
              <a:t> 2045 (International Diabetes Federation, 2021)</a:t>
            </a:r>
          </a:p>
        </p:txBody>
      </p:sp>
    </p:spTree>
    <p:extLst>
      <p:ext uri="{BB962C8B-B14F-4D97-AF65-F5344CB8AC3E}">
        <p14:creationId xmlns:p14="http://schemas.microsoft.com/office/powerpoint/2010/main" val="2140321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EA01A4B8-109A-A7FF-3565-137F7413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7E3552D3-8CF7-91E0-BBF9-DBB54207A1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6129009E-6BB4-B62B-261F-D67B8B8700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B1BD2C08-534D-E04E-11AA-813ACE1C92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1BB97042-2161-5B1C-F5D2-72D1ABAB02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D8E56-AAD3-B261-B3B5-F704FE638965}"/>
              </a:ext>
            </a:extLst>
          </p:cNvPr>
          <p:cNvSpPr txBox="1"/>
          <p:nvPr/>
        </p:nvSpPr>
        <p:spPr>
          <a:xfrm>
            <a:off x="709732" y="4293015"/>
            <a:ext cx="49531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200" err="1">
                <a:latin typeface="ff5"/>
              </a:rPr>
              <a:t>Tiga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daerah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dengan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jumlah</a:t>
            </a:r>
            <a:r>
              <a:rPr lang="en-ID" sz="2200">
                <a:latin typeface="ff5"/>
              </a:rPr>
              <a:t> </a:t>
            </a:r>
            <a:r>
              <a:rPr lang="en-ID" sz="2200" i="1">
                <a:latin typeface="ff5"/>
              </a:rPr>
              <a:t>undiagnosed diabetes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tertinggi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ialah</a:t>
            </a:r>
            <a:r>
              <a:rPr lang="en-ID" sz="2200">
                <a:latin typeface="ff5"/>
              </a:rPr>
              <a:t> Afrika (53,6%), </a:t>
            </a:r>
            <a:r>
              <a:rPr lang="en-ID" sz="2200" err="1">
                <a:latin typeface="ff5"/>
              </a:rPr>
              <a:t>Pasifik</a:t>
            </a:r>
            <a:r>
              <a:rPr lang="en-ID" sz="2200">
                <a:latin typeface="ff5"/>
              </a:rPr>
              <a:t> Barat (52,8%) dan </a:t>
            </a:r>
            <a:r>
              <a:rPr lang="en-ID" sz="2200" b="1">
                <a:solidFill>
                  <a:srgbClr val="C00000"/>
                </a:solidFill>
                <a:latin typeface="ff5"/>
              </a:rPr>
              <a:t>Asia Tenggara</a:t>
            </a:r>
            <a:r>
              <a:rPr lang="en-ID" sz="2200">
                <a:latin typeface="ff5"/>
              </a:rPr>
              <a:t> (51,3%) (IDF Diabetes Atlas, 2021)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8FA77E-40CA-9F59-DD92-E65BB02BBCB4}"/>
              </a:ext>
            </a:extLst>
          </p:cNvPr>
          <p:cNvSpPr/>
          <p:nvPr/>
        </p:nvSpPr>
        <p:spPr>
          <a:xfrm>
            <a:off x="304805" y="1622920"/>
            <a:ext cx="5630334" cy="2302850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2500">
                <a:latin typeface="ff5"/>
              </a:rPr>
              <a:t>Pada </a:t>
            </a:r>
            <a:r>
              <a:rPr lang="en-ID" sz="2500" err="1">
                <a:latin typeface="ff5"/>
              </a:rPr>
              <a:t>tahun</a:t>
            </a:r>
            <a:r>
              <a:rPr lang="en-ID" sz="2500">
                <a:latin typeface="ff5"/>
              </a:rPr>
              <a:t> 2021, </a:t>
            </a:r>
            <a:r>
              <a:rPr lang="en-ID" sz="2500" err="1">
                <a:latin typeface="ff5"/>
              </a:rPr>
              <a:t>hampir</a:t>
            </a:r>
            <a:r>
              <a:rPr lang="en-ID" sz="2500">
                <a:latin typeface="ff5"/>
              </a:rPr>
              <a:t> </a:t>
            </a:r>
            <a:r>
              <a:rPr lang="en-ID" sz="2500" err="1">
                <a:latin typeface="ff5"/>
              </a:rPr>
              <a:t>satu</a:t>
            </a:r>
            <a:r>
              <a:rPr lang="en-ID" sz="2500">
                <a:latin typeface="ff5"/>
              </a:rPr>
              <a:t> </a:t>
            </a:r>
            <a:r>
              <a:rPr lang="en-ID" sz="2500" err="1">
                <a:latin typeface="ff5"/>
              </a:rPr>
              <a:t>dari</a:t>
            </a:r>
            <a:r>
              <a:rPr lang="en-ID" sz="2500">
                <a:latin typeface="ff5"/>
              </a:rPr>
              <a:t> dua (44,7%; 239,7 </a:t>
            </a:r>
            <a:r>
              <a:rPr lang="en-ID" sz="2500" err="1">
                <a:latin typeface="ff5"/>
              </a:rPr>
              <a:t>juta</a:t>
            </a:r>
            <a:r>
              <a:rPr lang="en-ID" sz="2500">
                <a:latin typeface="ff5"/>
              </a:rPr>
              <a:t>) orang </a:t>
            </a:r>
            <a:r>
              <a:rPr lang="en-ID" sz="2500" err="1">
                <a:latin typeface="ff5"/>
              </a:rPr>
              <a:t>dewasa</a:t>
            </a:r>
            <a:r>
              <a:rPr lang="en-ID" sz="2500">
                <a:latin typeface="ff5"/>
              </a:rPr>
              <a:t> (20-79 </a:t>
            </a:r>
            <a:r>
              <a:rPr lang="en-ID" sz="2500" err="1">
                <a:latin typeface="ff5"/>
              </a:rPr>
              <a:t>tahun</a:t>
            </a:r>
            <a:r>
              <a:rPr lang="en-ID" sz="2500">
                <a:latin typeface="ff5"/>
              </a:rPr>
              <a:t>) </a:t>
            </a:r>
            <a:r>
              <a:rPr lang="en-ID" sz="2500" b="1" err="1">
                <a:solidFill>
                  <a:srgbClr val="C00000"/>
                </a:solidFill>
                <a:latin typeface="ff5"/>
              </a:rPr>
              <a:t>TIDAK</a:t>
            </a:r>
            <a:r>
              <a:rPr lang="en-ID" sz="2500">
                <a:latin typeface="ff5"/>
              </a:rPr>
              <a:t> </a:t>
            </a:r>
            <a:r>
              <a:rPr lang="en-ID" sz="2500" err="1">
                <a:latin typeface="ff5"/>
              </a:rPr>
              <a:t>menyadari</a:t>
            </a:r>
            <a:r>
              <a:rPr lang="en-ID" sz="2500">
                <a:latin typeface="ff5"/>
              </a:rPr>
              <a:t> </a:t>
            </a:r>
            <a:r>
              <a:rPr lang="en-ID" sz="2500" err="1">
                <a:latin typeface="ff5"/>
              </a:rPr>
              <a:t>bahwa</a:t>
            </a:r>
            <a:r>
              <a:rPr lang="en-ID" sz="2500">
                <a:latin typeface="ff5"/>
              </a:rPr>
              <a:t> </a:t>
            </a:r>
            <a:r>
              <a:rPr lang="en-ID" sz="2500" err="1">
                <a:latin typeface="ff5"/>
              </a:rPr>
              <a:t>terdiagnosis</a:t>
            </a:r>
            <a:r>
              <a:rPr lang="en-ID" sz="2500">
                <a:latin typeface="ff5"/>
              </a:rPr>
              <a:t> diabetes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0C9B91-77A5-87DB-D09D-9A73223BD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32146"/>
              </p:ext>
            </p:extLst>
          </p:nvPr>
        </p:nvGraphicFramePr>
        <p:xfrm>
          <a:off x="6071237" y="1415660"/>
          <a:ext cx="5779323" cy="48219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1013">
                  <a:extLst>
                    <a:ext uri="{9D8B030D-6E8A-4147-A177-3AD203B41FA5}">
                      <a16:colId xmlns:a16="http://schemas.microsoft.com/office/drawing/2014/main" val="3488572154"/>
                    </a:ext>
                  </a:extLst>
                </a:gridCol>
                <a:gridCol w="1071674">
                  <a:extLst>
                    <a:ext uri="{9D8B030D-6E8A-4147-A177-3AD203B41FA5}">
                      <a16:colId xmlns:a16="http://schemas.microsoft.com/office/drawing/2014/main" val="2556821318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916302386"/>
                    </a:ext>
                  </a:extLst>
                </a:gridCol>
                <a:gridCol w="2114946">
                  <a:extLst>
                    <a:ext uri="{9D8B030D-6E8A-4147-A177-3AD203B41FA5}">
                      <a16:colId xmlns:a16="http://schemas.microsoft.com/office/drawing/2014/main" val="3666219715"/>
                    </a:ext>
                  </a:extLst>
                </a:gridCol>
              </a:tblGrid>
              <a:tr h="900936"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ff5"/>
                        </a:rPr>
                        <a:t>No</a:t>
                      </a:r>
                      <a:endParaRPr lang="en-ID" sz="1700" b="1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ff5"/>
                        </a:rPr>
                        <a:t>Daerah IDF</a:t>
                      </a:r>
                      <a:endParaRPr lang="en-ID" sz="1700" b="1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ff5"/>
                        </a:rPr>
                        <a:t>Banyaknya penderita diabetes tak terdiagnosis (%)</a:t>
                      </a:r>
                      <a:endParaRPr lang="en-ID" sz="1700" b="1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>
                          <a:latin typeface="ff5"/>
                        </a:rPr>
                        <a:t>Jumlah penderita diabetes tak terdiagnosis (juta)</a:t>
                      </a:r>
                      <a:endParaRPr lang="en-ID" sz="1700" b="1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781357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1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AFR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500">
                          <a:latin typeface="ff5"/>
                        </a:rPr>
                        <a:t>53.6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500">
                          <a:latin typeface="ff5"/>
                        </a:rPr>
                        <a:t>120.7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6040879"/>
                  </a:ext>
                </a:extLst>
              </a:tr>
              <a:tr h="750838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2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WP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52.8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108.7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930139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  <a:latin typeface="ff5"/>
                        </a:rPr>
                        <a:t>3</a:t>
                      </a:r>
                      <a:endParaRPr lang="en-ID" sz="2000" b="1">
                        <a:solidFill>
                          <a:srgbClr val="C00000"/>
                        </a:solidFill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  <a:latin typeface="ff5"/>
                        </a:rPr>
                        <a:t>SEA</a:t>
                      </a:r>
                      <a:endParaRPr lang="en-ID" sz="2000" b="1">
                        <a:solidFill>
                          <a:srgbClr val="C00000"/>
                        </a:solidFill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  <a:latin typeface="ff5"/>
                        </a:rPr>
                        <a:t>51.3</a:t>
                      </a:r>
                      <a:endParaRPr lang="en-ID" sz="2000" b="1">
                        <a:solidFill>
                          <a:srgbClr val="C00000"/>
                        </a:solidFill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C00000"/>
                          </a:solidFill>
                          <a:latin typeface="ff5"/>
                        </a:rPr>
                        <a:t>46.2</a:t>
                      </a:r>
                      <a:endParaRPr lang="en-ID" sz="2000" b="1">
                        <a:solidFill>
                          <a:srgbClr val="C00000"/>
                        </a:solidFill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776364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4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MENA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37.6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27.3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4654251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5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EUR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35.7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21.9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6768608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6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SACA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32.8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10.7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0455032"/>
                  </a:ext>
                </a:extLst>
              </a:tr>
              <a:tr h="528367"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7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NAC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24.2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ff5"/>
                        </a:rPr>
                        <a:t>12.2</a:t>
                      </a:r>
                      <a:endParaRPr lang="en-ID" sz="1500">
                        <a:latin typeface="ff5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5044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21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E373B6F3-6F66-F97E-7BF8-91AE4F80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0243A80E-B4DA-83C0-0361-C0AEEF425A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C9BBD67E-CDB9-5089-6BFE-5AFE12A0EA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03BD7567-2D44-3A6D-1C94-120307803F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42B7995D-0BE8-E63B-E6C3-3EEC5D8BD3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3E29E2-1B90-7847-3B12-61A7398419E8}"/>
              </a:ext>
            </a:extLst>
          </p:cNvPr>
          <p:cNvSpPr txBox="1"/>
          <p:nvPr/>
        </p:nvSpPr>
        <p:spPr>
          <a:xfrm>
            <a:off x="7764693" y="3036932"/>
            <a:ext cx="4148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err="1">
                <a:latin typeface="ff5"/>
              </a:rPr>
              <a:t>Projek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ini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memiliki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tujuan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untuk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mengembangkan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sistem</a:t>
            </a:r>
            <a:r>
              <a:rPr lang="en-ID" sz="2400">
                <a:latin typeface="ff5"/>
              </a:rPr>
              <a:t> yang </a:t>
            </a:r>
            <a:r>
              <a:rPr lang="en-ID" sz="2400" err="1">
                <a:latin typeface="ff5"/>
              </a:rPr>
              <a:t>dapat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chemeClr val="accent1"/>
                </a:solidFill>
                <a:latin typeface="ff5"/>
              </a:rPr>
              <a:t>memprediksi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tingkat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risiko</a:t>
            </a:r>
            <a:r>
              <a:rPr lang="en-ID" sz="2400">
                <a:latin typeface="ff5"/>
              </a:rPr>
              <a:t> diabetes </a:t>
            </a:r>
            <a:r>
              <a:rPr lang="en-ID" sz="2400" err="1">
                <a:latin typeface="ff5"/>
              </a:rPr>
              <a:t>seorang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pasien</a:t>
            </a:r>
            <a:endParaRPr lang="en-ID" sz="2400">
              <a:latin typeface="ff5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B8A92-6CDD-940B-8B5C-258BE0E1D34B}"/>
              </a:ext>
            </a:extLst>
          </p:cNvPr>
          <p:cNvSpPr/>
          <p:nvPr/>
        </p:nvSpPr>
        <p:spPr>
          <a:xfrm>
            <a:off x="982980" y="1485900"/>
            <a:ext cx="5113020" cy="19431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>
                <a:latin typeface="ff5"/>
              </a:rPr>
              <a:t>Semakin</a:t>
            </a:r>
            <a:r>
              <a:rPr lang="en-US" sz="2000">
                <a:latin typeface="ff5"/>
              </a:rPr>
              <a:t> lama </a:t>
            </a:r>
            <a:r>
              <a:rPr lang="en-US" sz="2000" err="1">
                <a:latin typeface="ff5"/>
              </a:rPr>
              <a:t>seseorang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menderita</a:t>
            </a:r>
            <a:r>
              <a:rPr lang="en-US" sz="2000">
                <a:latin typeface="ff5"/>
              </a:rPr>
              <a:t> diabetes </a:t>
            </a:r>
            <a:r>
              <a:rPr lang="en-US" sz="2000" err="1">
                <a:latin typeface="ff5"/>
              </a:rPr>
              <a:t>tetapi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tetap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tidak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terdiagnosis</a:t>
            </a:r>
            <a:r>
              <a:rPr lang="en-US" sz="2000">
                <a:latin typeface="ff5"/>
              </a:rPr>
              <a:t>, </a:t>
            </a:r>
            <a:r>
              <a:rPr lang="en-US" sz="2000" err="1">
                <a:latin typeface="ff5"/>
              </a:rPr>
              <a:t>semakin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besar</a:t>
            </a:r>
            <a:r>
              <a:rPr lang="en-US" sz="2000">
                <a:latin typeface="ff5"/>
              </a:rPr>
              <a:t> </a:t>
            </a:r>
            <a:r>
              <a:rPr lang="en-US" sz="2000" b="1" err="1">
                <a:solidFill>
                  <a:srgbClr val="C00000"/>
                </a:solidFill>
                <a:latin typeface="ff5"/>
              </a:rPr>
              <a:t>risiko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terkena</a:t>
            </a:r>
            <a:r>
              <a:rPr lang="en-US" sz="2000">
                <a:latin typeface="ff5"/>
              </a:rPr>
              <a:t> </a:t>
            </a:r>
            <a:r>
              <a:rPr lang="en-US" sz="2000" err="1">
                <a:latin typeface="ff5"/>
              </a:rPr>
              <a:t>komplikasi</a:t>
            </a:r>
            <a:endParaRPr lang="en-ID" sz="2000">
              <a:latin typeface="ff5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5791DB-9715-6B7F-B1BD-3B588917348A}"/>
              </a:ext>
            </a:extLst>
          </p:cNvPr>
          <p:cNvSpPr/>
          <p:nvPr/>
        </p:nvSpPr>
        <p:spPr>
          <a:xfrm>
            <a:off x="982980" y="4265342"/>
            <a:ext cx="5113020" cy="19431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2000" err="1">
                <a:latin typeface="ff5"/>
              </a:rPr>
              <a:t>Diperlukannya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prediksi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penyakit</a:t>
            </a:r>
            <a:r>
              <a:rPr lang="en-ID" sz="2000">
                <a:latin typeface="ff5"/>
              </a:rPr>
              <a:t> diabetes </a:t>
            </a:r>
            <a:r>
              <a:rPr lang="en-ID" sz="2000" err="1">
                <a:latin typeface="ff5"/>
              </a:rPr>
              <a:t>secara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dini</a:t>
            </a:r>
            <a:r>
              <a:rPr lang="en-ID" sz="2000">
                <a:latin typeface="ff5"/>
              </a:rPr>
              <a:t>, </a:t>
            </a:r>
            <a:r>
              <a:rPr lang="en-ID" sz="2000" err="1">
                <a:latin typeface="ff5"/>
              </a:rPr>
              <a:t>mengarah</a:t>
            </a:r>
            <a:r>
              <a:rPr lang="en-ID" sz="2000">
                <a:latin typeface="ff5"/>
              </a:rPr>
              <a:t> pada</a:t>
            </a:r>
            <a:r>
              <a:rPr lang="en-ID" sz="2000">
                <a:solidFill>
                  <a:schemeClr val="tx1"/>
                </a:solidFill>
                <a:latin typeface="ff5"/>
              </a:rPr>
              <a:t> </a:t>
            </a:r>
            <a:r>
              <a:rPr lang="en-ID" sz="2000" b="1" err="1">
                <a:solidFill>
                  <a:schemeClr val="accent1"/>
                </a:solidFill>
                <a:latin typeface="ff5"/>
              </a:rPr>
              <a:t>perawatan</a:t>
            </a:r>
            <a:r>
              <a:rPr lang="en-ID" sz="2000">
                <a:solidFill>
                  <a:schemeClr val="tx1"/>
                </a:solidFill>
                <a:latin typeface="ff5"/>
              </a:rPr>
              <a:t> </a:t>
            </a:r>
            <a:r>
              <a:rPr lang="en-ID" sz="2000" err="1">
                <a:solidFill>
                  <a:schemeClr val="tx1"/>
                </a:solidFill>
                <a:latin typeface="ff5"/>
              </a:rPr>
              <a:t>p</a:t>
            </a:r>
            <a:r>
              <a:rPr lang="en-ID" sz="2000" err="1">
                <a:latin typeface="ff5"/>
              </a:rPr>
              <a:t>asien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sebelum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menjadi</a:t>
            </a:r>
            <a:r>
              <a:rPr lang="en-ID" sz="2000">
                <a:latin typeface="ff5"/>
              </a:rPr>
              <a:t> </a:t>
            </a:r>
            <a:r>
              <a:rPr lang="en-ID" sz="2000" b="1" err="1">
                <a:solidFill>
                  <a:srgbClr val="C00000"/>
                </a:solidFill>
                <a:latin typeface="ff5"/>
              </a:rPr>
              <a:t>kritis</a:t>
            </a:r>
            <a:endParaRPr lang="en-ID" sz="2000" b="1">
              <a:solidFill>
                <a:srgbClr val="C00000"/>
              </a:solidFill>
              <a:latin typeface="ff5"/>
            </a:endParaRPr>
          </a:p>
        </p:txBody>
      </p:sp>
      <p:sp>
        <p:nvSpPr>
          <p:cNvPr id="11" name="Plus Sign 10">
            <a:extLst>
              <a:ext uri="{FF2B5EF4-FFF2-40B4-BE49-F238E27FC236}">
                <a16:creationId xmlns:a16="http://schemas.microsoft.com/office/drawing/2014/main" id="{CFB7CB93-32A8-DE53-E1FC-8272B06C1A05}"/>
              </a:ext>
            </a:extLst>
          </p:cNvPr>
          <p:cNvSpPr/>
          <p:nvPr/>
        </p:nvSpPr>
        <p:spPr>
          <a:xfrm>
            <a:off x="3119487" y="3458605"/>
            <a:ext cx="840005" cy="798236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7E383031-8E27-0007-4C35-C0B6FAAF8279}"/>
              </a:ext>
            </a:extLst>
          </p:cNvPr>
          <p:cNvSpPr/>
          <p:nvPr/>
        </p:nvSpPr>
        <p:spPr>
          <a:xfrm>
            <a:off x="6299837" y="3445606"/>
            <a:ext cx="1171138" cy="752312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2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F8F1322-ADD9-51E0-EE09-DE0114DC2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C4067C27-EA80-FD20-2C37-E26D9EE78A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B64A3766-A0C1-3FD5-9B10-94831C49379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Latar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Belakang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E613D246-A7A3-2F33-36B9-D9E0F226E6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65ACD89D-70C9-FCE8-279C-87400B1B42D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66885-5856-BF42-1BC2-EFF26D5E11AF}"/>
              </a:ext>
            </a:extLst>
          </p:cNvPr>
          <p:cNvSpPr txBox="1"/>
          <p:nvPr/>
        </p:nvSpPr>
        <p:spPr>
          <a:xfrm>
            <a:off x="407675" y="2798679"/>
            <a:ext cx="55839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err="1">
                <a:solidFill>
                  <a:schemeClr val="accent1"/>
                </a:solidFill>
                <a:latin typeface="ff5"/>
              </a:rPr>
              <a:t>Perawatan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pasien</a:t>
            </a:r>
            <a:r>
              <a:rPr lang="en-ID" sz="2400">
                <a:latin typeface="ff5"/>
              </a:rPr>
              <a:t> diabetes </a:t>
            </a:r>
            <a:r>
              <a:rPr lang="en-ID" sz="2400" err="1">
                <a:latin typeface="ff5"/>
              </a:rPr>
              <a:t>dilakukan</a:t>
            </a:r>
            <a:r>
              <a:rPr lang="en-ID" sz="2400">
                <a:latin typeface="ff5"/>
              </a:rPr>
              <a:t> agar </a:t>
            </a:r>
            <a:r>
              <a:rPr lang="en-ID" sz="2400" err="1">
                <a:latin typeface="ff5"/>
              </a:rPr>
              <a:t>menerapkan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pola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hidup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sehat</a:t>
            </a:r>
            <a:r>
              <a:rPr lang="en-ID" sz="2400">
                <a:latin typeface="ff5"/>
              </a:rPr>
              <a:t> (</a:t>
            </a:r>
            <a:r>
              <a:rPr lang="en-ID" sz="2400" err="1">
                <a:latin typeface="ff5"/>
              </a:rPr>
              <a:t>terapi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nutrisi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medis</a:t>
            </a:r>
            <a:r>
              <a:rPr lang="en-ID" sz="2400">
                <a:latin typeface="ff5"/>
              </a:rPr>
              <a:t> dan </a:t>
            </a:r>
            <a:r>
              <a:rPr lang="en-ID" sz="2400" err="1">
                <a:latin typeface="ff5"/>
              </a:rPr>
              <a:t>aktivitas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fisik</a:t>
            </a:r>
            <a:r>
              <a:rPr lang="en-ID" sz="2400">
                <a:latin typeface="ff5"/>
              </a:rPr>
              <a:t>) </a:t>
            </a:r>
            <a:r>
              <a:rPr lang="en-ID" sz="2400" err="1">
                <a:latin typeface="ff5"/>
              </a:rPr>
              <a:t>bersamaan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dengan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intervensi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farmakologis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dengan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obat</a:t>
            </a:r>
            <a:r>
              <a:rPr lang="en-ID" sz="2400">
                <a:latin typeface="ff5"/>
              </a:rPr>
              <a:t> anti </a:t>
            </a:r>
            <a:r>
              <a:rPr lang="en-ID" sz="2400" err="1">
                <a:latin typeface="ff5"/>
              </a:rPr>
              <a:t>hiperglikemia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secara</a:t>
            </a:r>
            <a:r>
              <a:rPr lang="en-ID" sz="2400">
                <a:latin typeface="ff5"/>
              </a:rPr>
              <a:t> oral dan/</a:t>
            </a:r>
            <a:r>
              <a:rPr lang="en-ID" sz="2400" err="1">
                <a:latin typeface="ff5"/>
              </a:rPr>
              <a:t>atau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suntikan</a:t>
            </a:r>
            <a:endParaRPr lang="en-ID" sz="2400">
              <a:latin typeface="ff5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275A2-7C86-05A8-CBFB-0A09FB8C00F6}"/>
              </a:ext>
            </a:extLst>
          </p:cNvPr>
          <p:cNvSpPr/>
          <p:nvPr/>
        </p:nvSpPr>
        <p:spPr>
          <a:xfrm>
            <a:off x="7981807" y="2673222"/>
            <a:ext cx="3679198" cy="3200542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>
                <a:latin typeface="ff5"/>
              </a:rPr>
              <a:t>Sehingga</a:t>
            </a:r>
            <a:r>
              <a:rPr lang="en-US" sz="2000">
                <a:latin typeface="ff5"/>
              </a:rPr>
              <a:t>, </a:t>
            </a:r>
            <a:r>
              <a:rPr lang="en-US" sz="2000" err="1">
                <a:latin typeface="ff5"/>
              </a:rPr>
              <a:t>dibuat</a:t>
            </a:r>
            <a:r>
              <a:rPr lang="en-US" sz="2000">
                <a:latin typeface="ff5"/>
              </a:rPr>
              <a:t> pula </a:t>
            </a:r>
            <a:r>
              <a:rPr lang="en-US" sz="2000" err="1">
                <a:latin typeface="ff5"/>
              </a:rPr>
              <a:t>sistem</a:t>
            </a:r>
            <a:r>
              <a:rPr lang="en-US" sz="2000">
                <a:latin typeface="ff5"/>
              </a:rPr>
              <a:t> </a:t>
            </a:r>
            <a:r>
              <a:rPr lang="en-US" sz="2000" b="1" err="1">
                <a:solidFill>
                  <a:schemeClr val="accent1"/>
                </a:solidFill>
                <a:latin typeface="ff5"/>
              </a:rPr>
              <a:t>rekomendasi</a:t>
            </a:r>
            <a:r>
              <a:rPr lang="en-US" sz="2000" b="1">
                <a:solidFill>
                  <a:schemeClr val="accent1"/>
                </a:solidFill>
                <a:latin typeface="ff5"/>
              </a:rPr>
              <a:t> </a:t>
            </a:r>
            <a:r>
              <a:rPr lang="en-US" sz="2000">
                <a:solidFill>
                  <a:schemeClr val="tx1"/>
                </a:solidFill>
                <a:latin typeface="ff5"/>
              </a:rPr>
              <a:t>yang </a:t>
            </a:r>
            <a:r>
              <a:rPr lang="en-ID" sz="2000" err="1">
                <a:latin typeface="ff5"/>
              </a:rPr>
              <a:t>akan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memberikan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panduan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berupa</a:t>
            </a:r>
            <a:r>
              <a:rPr lang="en-ID" sz="2000">
                <a:latin typeface="ff5"/>
              </a:rPr>
              <a:t> daftar </a:t>
            </a:r>
            <a:r>
              <a:rPr lang="en-ID" sz="2000" i="1">
                <a:latin typeface="ff5"/>
              </a:rPr>
              <a:t>do's</a:t>
            </a:r>
            <a:r>
              <a:rPr lang="en-ID" sz="2000">
                <a:latin typeface="ff5"/>
              </a:rPr>
              <a:t> (</a:t>
            </a:r>
            <a:r>
              <a:rPr lang="en-ID" sz="2000" err="1">
                <a:latin typeface="ff5"/>
              </a:rPr>
              <a:t>hal</a:t>
            </a:r>
            <a:r>
              <a:rPr lang="en-ID" sz="2000">
                <a:latin typeface="ff5"/>
              </a:rPr>
              <a:t> yang </a:t>
            </a:r>
            <a:r>
              <a:rPr lang="en-ID" sz="2000" err="1">
                <a:latin typeface="ff5"/>
              </a:rPr>
              <a:t>disarankan</a:t>
            </a:r>
            <a:r>
              <a:rPr lang="en-ID" sz="2000">
                <a:latin typeface="ff5"/>
              </a:rPr>
              <a:t>) dan </a:t>
            </a:r>
            <a:r>
              <a:rPr lang="en-ID" sz="2000" i="1">
                <a:latin typeface="ff5"/>
              </a:rPr>
              <a:t>don'ts</a:t>
            </a:r>
            <a:r>
              <a:rPr lang="en-ID" sz="2000">
                <a:latin typeface="ff5"/>
              </a:rPr>
              <a:t> (</a:t>
            </a:r>
            <a:r>
              <a:rPr lang="en-ID" sz="2000" err="1">
                <a:latin typeface="ff5"/>
              </a:rPr>
              <a:t>hal</a:t>
            </a:r>
            <a:r>
              <a:rPr lang="en-ID" sz="2000">
                <a:latin typeface="ff5"/>
              </a:rPr>
              <a:t> yang </a:t>
            </a:r>
            <a:r>
              <a:rPr lang="en-ID" sz="2000" err="1">
                <a:latin typeface="ff5"/>
              </a:rPr>
              <a:t>sebaiknya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dihindari</a:t>
            </a:r>
            <a:r>
              <a:rPr lang="en-ID" sz="2000">
                <a:latin typeface="ff5"/>
              </a:rPr>
              <a:t>) </a:t>
            </a:r>
            <a:r>
              <a:rPr lang="en-ID" sz="2000" err="1">
                <a:latin typeface="ff5"/>
              </a:rPr>
              <a:t>sesuai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dengan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hasil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prediksi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individu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tersebut</a:t>
            </a:r>
            <a:endParaRPr lang="en-ID" sz="2000">
              <a:solidFill>
                <a:schemeClr val="tx1"/>
              </a:solidFill>
              <a:latin typeface="ff5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82A4CCC-26A2-EA83-AFC6-64CC5E6459DF}"/>
              </a:ext>
            </a:extLst>
          </p:cNvPr>
          <p:cNvSpPr/>
          <p:nvPr/>
        </p:nvSpPr>
        <p:spPr>
          <a:xfrm>
            <a:off x="6216716" y="3666847"/>
            <a:ext cx="1540042" cy="49244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327537EF-2896-1B8C-6866-8D03A46FC2F5}"/>
              </a:ext>
            </a:extLst>
          </p:cNvPr>
          <p:cNvSpPr/>
          <p:nvPr/>
        </p:nvSpPr>
        <p:spPr>
          <a:xfrm>
            <a:off x="8425799" y="1556135"/>
            <a:ext cx="2791213" cy="894702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Berkaitan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hasil</a:t>
            </a:r>
            <a:r>
              <a:rPr lang="en-US"/>
              <a:t> heatmap correlation mapping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80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E8E9-C581-BD42-BAEC-E446709BCF3B}"/>
              </a:ext>
            </a:extLst>
          </p:cNvPr>
          <p:cNvSpPr txBox="1"/>
          <p:nvPr/>
        </p:nvSpPr>
        <p:spPr>
          <a:xfrm>
            <a:off x="660286" y="1864062"/>
            <a:ext cx="44260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Montserrat" pitchFamily="2" charset="77"/>
              </a:rPr>
              <a:t>Data yang </a:t>
            </a:r>
            <a:r>
              <a:rPr lang="en-US" sz="2000" b="1" i="1" err="1">
                <a:latin typeface="Montserrat" pitchFamily="2" charset="77"/>
              </a:rPr>
              <a:t>digunakan</a:t>
            </a:r>
            <a:endParaRPr lang="en-US" sz="2000" b="1" i="1"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5038D-1403-07A3-46D7-47C176950964}"/>
              </a:ext>
            </a:extLst>
          </p:cNvPr>
          <p:cNvSpPr txBox="1"/>
          <p:nvPr/>
        </p:nvSpPr>
        <p:spPr>
          <a:xfrm>
            <a:off x="706006" y="2559930"/>
            <a:ext cx="849823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200" err="1">
                <a:latin typeface="ff5"/>
              </a:rPr>
              <a:t>Sumber</a:t>
            </a:r>
            <a:r>
              <a:rPr lang="en-ID" sz="2200">
                <a:latin typeface="ff5"/>
              </a:rPr>
              <a:t> Dataset :</a:t>
            </a:r>
          </a:p>
          <a:p>
            <a:r>
              <a:rPr lang="en-ID" sz="2200">
                <a:latin typeface="ff5"/>
              </a:rPr>
              <a:t>Diabetes Datasets (</a:t>
            </a:r>
            <a:r>
              <a:rPr lang="en-ID" sz="2200">
                <a:latin typeface="ff5"/>
                <a:hlinkClick r:id="rId6"/>
              </a:rPr>
              <a:t>https://data.mendeley.com/datasets/7zcc8v6hvp/1</a:t>
            </a:r>
            <a:r>
              <a:rPr lang="en-ID" sz="2200">
                <a:latin typeface="ff5"/>
              </a:rPr>
              <a:t>)</a:t>
            </a:r>
          </a:p>
          <a:p>
            <a:endParaRPr lang="en-ID" sz="2200">
              <a:latin typeface="ff5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CA111-7986-C255-5F86-F75E6F60D2D6}"/>
              </a:ext>
            </a:extLst>
          </p:cNvPr>
          <p:cNvSpPr txBox="1"/>
          <p:nvPr/>
        </p:nvSpPr>
        <p:spPr>
          <a:xfrm>
            <a:off x="694575" y="3677243"/>
            <a:ext cx="90821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200" err="1">
                <a:latin typeface="ff5"/>
              </a:rPr>
              <a:t>Deskripsi</a:t>
            </a:r>
            <a:r>
              <a:rPr lang="en-ID" sz="2200">
                <a:latin typeface="ff5"/>
              </a:rPr>
              <a:t> Dataset : Dataset </a:t>
            </a:r>
            <a:r>
              <a:rPr lang="en-ID" sz="2200" err="1">
                <a:latin typeface="ff5"/>
              </a:rPr>
              <a:t>berisi</a:t>
            </a:r>
            <a:r>
              <a:rPr lang="en-ID" sz="2200">
                <a:latin typeface="ff5"/>
              </a:rPr>
              <a:t> data </a:t>
            </a:r>
            <a:r>
              <a:rPr lang="en-ID" sz="2200" err="1">
                <a:latin typeface="ff5"/>
              </a:rPr>
              <a:t>faktor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risiko</a:t>
            </a:r>
            <a:r>
              <a:rPr lang="en-ID" sz="2200">
                <a:latin typeface="ff5"/>
              </a:rPr>
              <a:t> yang </a:t>
            </a:r>
            <a:r>
              <a:rPr lang="en-ID" sz="2200" err="1">
                <a:latin typeface="ff5"/>
              </a:rPr>
              <a:t>mempengaruhi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kemungkinan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seseorang</a:t>
            </a:r>
            <a:r>
              <a:rPr lang="en-ID" sz="2200">
                <a:latin typeface="ff5"/>
              </a:rPr>
              <a:t> </a:t>
            </a:r>
            <a:r>
              <a:rPr lang="en-ID" sz="2200" err="1">
                <a:latin typeface="ff5"/>
              </a:rPr>
              <a:t>mengidap</a:t>
            </a:r>
            <a:r>
              <a:rPr lang="en-ID" sz="2200">
                <a:latin typeface="ff5"/>
              </a:rPr>
              <a:t> diabetes</a:t>
            </a:r>
          </a:p>
        </p:txBody>
      </p:sp>
      <p:pic>
        <p:nvPicPr>
          <p:cNvPr id="1026" name="Picture 2" descr="Big data Special Lineal color icon | Freepik">
            <a:extLst>
              <a:ext uri="{FF2B5EF4-FFF2-40B4-BE49-F238E27FC236}">
                <a16:creationId xmlns:a16="http://schemas.microsoft.com/office/drawing/2014/main" id="{9B0DB547-E42E-4DCE-8720-3BE28E641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99" y="4261691"/>
            <a:ext cx="1971622" cy="19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270CC30-5D4D-FDDF-6405-90F5B7D2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447E4E30-7EE3-9001-041C-CF1CD35511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21B89625-73AD-3BF9-F10F-56FEC716DE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641756EB-DE8E-47BF-9CAB-12159D174C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07F66D27-EE84-863F-12C9-8AFD702968D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6D25B-39F0-C834-CAEF-E1243E6EAC18}"/>
              </a:ext>
            </a:extLst>
          </p:cNvPr>
          <p:cNvSpPr txBox="1"/>
          <p:nvPr/>
        </p:nvSpPr>
        <p:spPr>
          <a:xfrm>
            <a:off x="500267" y="134971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latin typeface="Montserrat" pitchFamily="2" charset="77"/>
              </a:rPr>
              <a:t>Distribusi</a:t>
            </a:r>
            <a:r>
              <a:rPr lang="en-US" sz="1800" i="1">
                <a:latin typeface="Montserrat" pitchFamily="2" charset="77"/>
              </a:rPr>
              <a:t> </a:t>
            </a:r>
            <a:r>
              <a:rPr lang="en-US" sz="1800" i="1" err="1">
                <a:latin typeface="Montserrat" pitchFamily="2" charset="77"/>
              </a:rPr>
              <a:t>Usia</a:t>
            </a:r>
            <a:endParaRPr lang="en-US" sz="1800" i="1"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DEFB55-69BD-EEED-E9F5-CE9F6195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0665"/>
            <a:ext cx="4530085" cy="368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0295717-55FA-591B-4973-5851F3E24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18" y="1737461"/>
            <a:ext cx="4530085" cy="36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B14798-D158-B068-0385-B3C962C74D23}"/>
              </a:ext>
            </a:extLst>
          </p:cNvPr>
          <p:cNvSpPr txBox="1"/>
          <p:nvPr/>
        </p:nvSpPr>
        <p:spPr>
          <a:xfrm>
            <a:off x="2282034" y="532362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F5601-1127-A309-AC12-856454A50020}"/>
              </a:ext>
            </a:extLst>
          </p:cNvPr>
          <p:cNvSpPr txBox="1"/>
          <p:nvPr/>
        </p:nvSpPr>
        <p:spPr>
          <a:xfrm>
            <a:off x="7507012" y="532362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731DC-42C6-E247-66D7-919128AB102A}"/>
              </a:ext>
            </a:extLst>
          </p:cNvPr>
          <p:cNvSpPr txBox="1"/>
          <p:nvPr/>
        </p:nvSpPr>
        <p:spPr>
          <a:xfrm>
            <a:off x="820698" y="5692954"/>
            <a:ext cx="4677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Montserrat" pitchFamily="2" charset="77"/>
              </a:rPr>
              <a:t>Sebagian </a:t>
            </a:r>
            <a:r>
              <a:rPr lang="en-US" err="1">
                <a:latin typeface="Montserrat" pitchFamily="2" charset="77"/>
              </a:rPr>
              <a:t>besar</a:t>
            </a:r>
            <a:r>
              <a:rPr lang="en-US">
                <a:latin typeface="Montserrat" pitchFamily="2" charset="77"/>
              </a:rPr>
              <a:t> data </a:t>
            </a:r>
            <a:r>
              <a:rPr lang="en-US" err="1">
                <a:latin typeface="Montserrat" pitchFamily="2" charset="77"/>
              </a:rPr>
              <a:t>berusia</a:t>
            </a:r>
            <a:r>
              <a:rPr lang="en-US">
                <a:latin typeface="Montserrat" pitchFamily="2" charset="77"/>
              </a:rPr>
              <a:t> </a:t>
            </a:r>
            <a:r>
              <a:rPr lang="en-US" err="1">
                <a:latin typeface="Montserrat" pitchFamily="2" charset="77"/>
              </a:rPr>
              <a:t>antara</a:t>
            </a:r>
            <a:r>
              <a:rPr lang="en-US">
                <a:latin typeface="Montserrat" pitchFamily="2" charset="77"/>
              </a:rPr>
              <a:t> 20 </a:t>
            </a:r>
            <a:r>
              <a:rPr lang="en-US" err="1">
                <a:latin typeface="Montserrat" pitchFamily="2" charset="77"/>
              </a:rPr>
              <a:t>hingga</a:t>
            </a:r>
            <a:r>
              <a:rPr lang="en-US">
                <a:latin typeface="Montserrat" pitchFamily="2" charset="77"/>
              </a:rPr>
              <a:t> 40 </a:t>
            </a:r>
            <a:r>
              <a:rPr lang="en-US" err="1">
                <a:latin typeface="Montserrat" pitchFamily="2" charset="77"/>
              </a:rPr>
              <a:t>tahun</a:t>
            </a:r>
            <a:r>
              <a:rPr lang="en-US">
                <a:latin typeface="Montserrat" pitchFamily="2" charset="7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88CE0-33EE-0790-EAB5-4CF42C4114A3}"/>
              </a:ext>
            </a:extLst>
          </p:cNvPr>
          <p:cNvSpPr txBox="1"/>
          <p:nvPr/>
        </p:nvSpPr>
        <p:spPr>
          <a:xfrm>
            <a:off x="6175417" y="5642245"/>
            <a:ext cx="5195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/>
              <a:t>Data </a:t>
            </a:r>
            <a:r>
              <a:rPr lang="en-ID" err="1"/>
              <a:t>menunjukkan</a:t>
            </a:r>
            <a:r>
              <a:rPr lang="en-ID"/>
              <a:t> </a:t>
            </a:r>
            <a:r>
              <a:rPr lang="en-ID" err="1"/>
              <a:t>rentang</a:t>
            </a:r>
            <a:r>
              <a:rPr lang="en-ID"/>
              <a:t> </a:t>
            </a:r>
            <a:r>
              <a:rPr lang="en-ID" err="1"/>
              <a:t>usia</a:t>
            </a:r>
            <a:r>
              <a:rPr lang="en-ID"/>
              <a:t> yang </a:t>
            </a:r>
            <a:r>
              <a:rPr lang="en-ID" err="1"/>
              <a:t>lebih</a:t>
            </a:r>
            <a:r>
              <a:rPr lang="en-ID"/>
              <a:t> </a:t>
            </a:r>
            <a:r>
              <a:rPr lang="en-ID" err="1"/>
              <a:t>luas</a:t>
            </a:r>
            <a:r>
              <a:rPr lang="en-ID"/>
              <a:t>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puncak</a:t>
            </a:r>
            <a:r>
              <a:rPr lang="en-ID"/>
              <a:t> </a:t>
            </a:r>
            <a:r>
              <a:rPr lang="en-ID" err="1"/>
              <a:t>frekuensi</a:t>
            </a:r>
            <a:r>
              <a:rPr lang="en-ID"/>
              <a:t> </a:t>
            </a:r>
            <a:r>
              <a:rPr lang="en-ID" err="1"/>
              <a:t>berada</a:t>
            </a:r>
            <a:r>
              <a:rPr lang="en-ID"/>
              <a:t> di </a:t>
            </a:r>
            <a:r>
              <a:rPr lang="en-ID" err="1"/>
              <a:t>sekitar</a:t>
            </a:r>
            <a:r>
              <a:rPr lang="en-ID"/>
              <a:t> </a:t>
            </a:r>
            <a:r>
              <a:rPr lang="en-ID" err="1"/>
              <a:t>usia</a:t>
            </a:r>
            <a:r>
              <a:rPr lang="en-ID"/>
              <a:t> 40-50 </a:t>
            </a:r>
            <a:r>
              <a:rPr lang="en-ID" err="1"/>
              <a:t>tahun</a:t>
            </a:r>
            <a:r>
              <a:rPr lang="en-ID"/>
              <a:t>.</a:t>
            </a:r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416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92FD8126-3F88-DCF0-4545-F0845804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E399EE0B-2B19-F459-DEBC-EAE7A9DB7E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DF537416-E871-9B1E-8B13-15E6BE81FC7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DE63D353-7B0D-75FE-44CC-F65C3AA439C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59C59F07-F5C4-D2CA-B4A2-F8B49AA3CA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D89EA-D9B7-C74B-DAA8-8731216197ED}"/>
              </a:ext>
            </a:extLst>
          </p:cNvPr>
          <p:cNvSpPr txBox="1"/>
          <p:nvPr/>
        </p:nvSpPr>
        <p:spPr>
          <a:xfrm>
            <a:off x="500266" y="1395432"/>
            <a:ext cx="11196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latin typeface="Montserrat" pitchFamily="2" charset="77"/>
              </a:rPr>
              <a:t>Distribusi</a:t>
            </a:r>
            <a:r>
              <a:rPr lang="en-US" sz="1800" i="1">
                <a:latin typeface="Montserrat" pitchFamily="2" charset="77"/>
              </a:rPr>
              <a:t> Data </a:t>
            </a:r>
            <a:r>
              <a:rPr lang="en-US" sz="1800" i="1" err="1">
                <a:latin typeface="Montserrat" pitchFamily="2" charset="77"/>
              </a:rPr>
              <a:t>Indikasi</a:t>
            </a:r>
            <a:r>
              <a:rPr lang="en-US" sz="1800" i="1">
                <a:latin typeface="Montserrat" pitchFamily="2" charset="77"/>
              </a:rPr>
              <a:t> Diabetes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6ADA87-F210-F7F2-B759-A8A3E7D34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22980"/>
            <a:ext cx="4451753" cy="354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C641F-B8A9-2D39-50FF-4A8957794918}"/>
              </a:ext>
            </a:extLst>
          </p:cNvPr>
          <p:cNvSpPr txBox="1"/>
          <p:nvPr/>
        </p:nvSpPr>
        <p:spPr>
          <a:xfrm>
            <a:off x="2282034" y="528933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D268D-0553-2FEB-25F6-ABFF3A784473}"/>
              </a:ext>
            </a:extLst>
          </p:cNvPr>
          <p:cNvSpPr txBox="1"/>
          <p:nvPr/>
        </p:nvSpPr>
        <p:spPr>
          <a:xfrm>
            <a:off x="7507012" y="528933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99A25-D783-BE75-257D-F55A819C9EC9}"/>
              </a:ext>
            </a:extLst>
          </p:cNvPr>
          <p:cNvSpPr txBox="1"/>
          <p:nvPr/>
        </p:nvSpPr>
        <p:spPr>
          <a:xfrm>
            <a:off x="800100" y="5696149"/>
            <a:ext cx="986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Dataset 2 </a:t>
            </a:r>
            <a:r>
              <a:rPr lang="en-ID" err="1"/>
              <a:t>memiliki</a:t>
            </a:r>
            <a:r>
              <a:rPr lang="en-ID"/>
              <a:t> </a:t>
            </a:r>
            <a:r>
              <a:rPr lang="en-ID" err="1"/>
              <a:t>proporsi</a:t>
            </a:r>
            <a:r>
              <a:rPr lang="en-ID"/>
              <a:t> </a:t>
            </a:r>
            <a:r>
              <a:rPr lang="en-ID" err="1"/>
              <a:t>individu</a:t>
            </a:r>
            <a:r>
              <a:rPr lang="en-ID"/>
              <a:t>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indikasi</a:t>
            </a:r>
            <a:r>
              <a:rPr lang="en-ID"/>
              <a:t> diabetes yang </a:t>
            </a:r>
            <a:r>
              <a:rPr lang="en-ID" err="1"/>
              <a:t>jauh</a:t>
            </a:r>
            <a:r>
              <a:rPr lang="en-ID"/>
              <a:t> </a:t>
            </a:r>
            <a:r>
              <a:rPr lang="en-ID" err="1"/>
              <a:t>lebih</a:t>
            </a:r>
            <a:r>
              <a:rPr lang="en-ID"/>
              <a:t> </a:t>
            </a:r>
            <a:r>
              <a:rPr lang="en-ID" err="1"/>
              <a:t>besar</a:t>
            </a:r>
            <a:r>
              <a:rPr lang="en-ID"/>
              <a:t> </a:t>
            </a:r>
            <a:r>
              <a:rPr lang="en-ID" err="1"/>
              <a:t>dibandingkan</a:t>
            </a:r>
            <a:r>
              <a:rPr lang="en-ID"/>
              <a:t> </a:t>
            </a:r>
            <a:r>
              <a:rPr lang="en-ID" err="1"/>
              <a:t>dengan</a:t>
            </a:r>
            <a:r>
              <a:rPr lang="en-ID"/>
              <a:t> dataset 1.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1A1FAAA-86D3-6570-0AFB-EED73EF0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1" y="1802249"/>
            <a:ext cx="4451753" cy="350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5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BED6376A-25C7-B00B-5C94-D5B167E22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2A5F51C4-553B-186D-D6B3-B91614AD5A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2A23B656-8091-0B66-536F-D4E878A75C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096A55C4-8C29-F901-FE25-5F337CA161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1B3962C2-94A3-309D-5B8C-76C5952C38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F8D35-193B-3B18-8C6C-77A2301589CE}"/>
              </a:ext>
            </a:extLst>
          </p:cNvPr>
          <p:cNvSpPr txBox="1"/>
          <p:nvPr/>
        </p:nvSpPr>
        <p:spPr>
          <a:xfrm>
            <a:off x="500266" y="1395432"/>
            <a:ext cx="11196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err="1">
                <a:latin typeface="Montserrat" pitchFamily="2" charset="77"/>
              </a:rPr>
              <a:t>Distribusi</a:t>
            </a:r>
            <a:r>
              <a:rPr lang="en-US" sz="1800" i="1">
                <a:latin typeface="Montserrat" pitchFamily="2" charset="77"/>
              </a:rPr>
              <a:t> Data </a:t>
            </a:r>
            <a:r>
              <a:rPr lang="en-US" sz="1800" i="1" err="1">
                <a:latin typeface="Montserrat" pitchFamily="2" charset="77"/>
              </a:rPr>
              <a:t>Indikasi</a:t>
            </a:r>
            <a:r>
              <a:rPr lang="en-US" sz="1800" i="1">
                <a:latin typeface="Montserrat" pitchFamily="2" charset="77"/>
              </a:rPr>
              <a:t> Diabetes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B887E-C2CB-0E03-23EF-C422A2DD96CB}"/>
              </a:ext>
            </a:extLst>
          </p:cNvPr>
          <p:cNvSpPr txBox="1"/>
          <p:nvPr/>
        </p:nvSpPr>
        <p:spPr>
          <a:xfrm>
            <a:off x="2282034" y="528933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8C600-9A31-657C-20B1-B6713DCDB992}"/>
              </a:ext>
            </a:extLst>
          </p:cNvPr>
          <p:cNvSpPr txBox="1"/>
          <p:nvPr/>
        </p:nvSpPr>
        <p:spPr>
          <a:xfrm>
            <a:off x="8181382" y="5289332"/>
            <a:ext cx="201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>
                <a:latin typeface="Montserrat" pitchFamily="2" charset="77"/>
              </a:rPr>
              <a:t>Dataset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29A28-18E6-FD7C-1D39-0A407294CD3D}"/>
              </a:ext>
            </a:extLst>
          </p:cNvPr>
          <p:cNvSpPr txBox="1"/>
          <p:nvPr/>
        </p:nvSpPr>
        <p:spPr>
          <a:xfrm>
            <a:off x="240249" y="5617151"/>
            <a:ext cx="5669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200" err="1"/>
              <a:t>Distribusi</a:t>
            </a:r>
            <a:r>
              <a:rPr lang="en-ID" sz="1200"/>
              <a:t> </a:t>
            </a:r>
            <a:r>
              <a:rPr lang="en-ID" sz="1200" err="1"/>
              <a:t>kasus</a:t>
            </a:r>
            <a:r>
              <a:rPr lang="en-ID" sz="1200"/>
              <a:t> </a:t>
            </a:r>
            <a:r>
              <a:rPr lang="en-ID" sz="1200" err="1"/>
              <a:t>positif</a:t>
            </a:r>
            <a:r>
              <a:rPr lang="en-ID" sz="1200"/>
              <a:t> dan </a:t>
            </a:r>
            <a:r>
              <a:rPr lang="en-ID" sz="1200" err="1"/>
              <a:t>negatif</a:t>
            </a:r>
            <a:r>
              <a:rPr lang="en-ID" sz="1200"/>
              <a:t> diabetes pada </a:t>
            </a:r>
            <a:r>
              <a:rPr lang="en-ID" sz="1200" err="1"/>
              <a:t>berbagai</a:t>
            </a:r>
            <a:r>
              <a:rPr lang="en-ID" sz="1200"/>
              <a:t> </a:t>
            </a:r>
            <a:r>
              <a:rPr lang="en-ID" sz="1200" err="1"/>
              <a:t>kelompok</a:t>
            </a:r>
            <a:r>
              <a:rPr lang="en-ID" sz="1200"/>
              <a:t> </a:t>
            </a:r>
            <a:r>
              <a:rPr lang="en-ID" sz="1200" err="1"/>
              <a:t>usia</a:t>
            </a:r>
            <a:r>
              <a:rPr lang="en-ID" sz="1200"/>
              <a:t>, </a:t>
            </a:r>
            <a:r>
              <a:rPr lang="en-ID" sz="1200" err="1"/>
              <a:t>dengan</a:t>
            </a:r>
            <a:r>
              <a:rPr lang="en-ID" sz="1200"/>
              <a:t> </a:t>
            </a:r>
            <a:r>
              <a:rPr lang="en-ID" sz="1200" err="1"/>
              <a:t>pola</a:t>
            </a:r>
            <a:r>
              <a:rPr lang="en-ID" sz="1200"/>
              <a:t> yang </a:t>
            </a:r>
            <a:r>
              <a:rPr lang="en-ID" sz="1200" err="1"/>
              <a:t>cukup</a:t>
            </a:r>
            <a:r>
              <a:rPr lang="en-ID" sz="1200"/>
              <a:t> </a:t>
            </a:r>
            <a:r>
              <a:rPr lang="en-ID" sz="1200" err="1"/>
              <a:t>merata</a:t>
            </a:r>
            <a:r>
              <a:rPr lang="en-ID" sz="1200"/>
              <a:t> di </a:t>
            </a:r>
            <a:r>
              <a:rPr lang="en-ID" sz="1200" err="1"/>
              <a:t>beberapa</a:t>
            </a:r>
            <a:r>
              <a:rPr lang="en-ID" sz="1200"/>
              <a:t> </a:t>
            </a:r>
            <a:r>
              <a:rPr lang="en-ID" sz="1200" err="1"/>
              <a:t>rentang</a:t>
            </a:r>
            <a:r>
              <a:rPr lang="en-ID" sz="1200"/>
              <a:t> </a:t>
            </a:r>
            <a:r>
              <a:rPr lang="en-ID" sz="1200" err="1"/>
              <a:t>usia</a:t>
            </a:r>
            <a:r>
              <a:rPr lang="en-ID" sz="12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18C81-0B18-D8AD-5048-17F80787FDAA}"/>
              </a:ext>
            </a:extLst>
          </p:cNvPr>
          <p:cNvSpPr txBox="1"/>
          <p:nvPr/>
        </p:nvSpPr>
        <p:spPr>
          <a:xfrm>
            <a:off x="6012274" y="5621133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err="1"/>
              <a:t>Semakin</a:t>
            </a:r>
            <a:r>
              <a:rPr lang="en-ID" sz="1200"/>
              <a:t> </a:t>
            </a:r>
            <a:r>
              <a:rPr lang="en-ID" sz="1200" err="1"/>
              <a:t>tua</a:t>
            </a:r>
            <a:r>
              <a:rPr lang="en-ID" sz="1200"/>
              <a:t> </a:t>
            </a:r>
            <a:r>
              <a:rPr lang="en-ID" sz="1200" err="1"/>
              <a:t>kelompok</a:t>
            </a:r>
            <a:r>
              <a:rPr lang="en-ID" sz="1200"/>
              <a:t> </a:t>
            </a:r>
            <a:r>
              <a:rPr lang="en-ID" sz="1200" err="1"/>
              <a:t>usia</a:t>
            </a:r>
            <a:r>
              <a:rPr lang="en-ID" sz="1200"/>
              <a:t>, </a:t>
            </a:r>
            <a:r>
              <a:rPr lang="en-ID" sz="1200" err="1"/>
              <a:t>semakin</a:t>
            </a:r>
            <a:r>
              <a:rPr lang="en-ID" sz="1200"/>
              <a:t> </a:t>
            </a:r>
            <a:r>
              <a:rPr lang="en-ID" sz="1200" err="1"/>
              <a:t>banyak</a:t>
            </a:r>
            <a:r>
              <a:rPr lang="en-ID" sz="1200"/>
              <a:t> </a:t>
            </a:r>
            <a:r>
              <a:rPr lang="en-ID" sz="1200" err="1"/>
              <a:t>individu</a:t>
            </a:r>
            <a:r>
              <a:rPr lang="en-ID" sz="1200"/>
              <a:t> yang </a:t>
            </a:r>
            <a:r>
              <a:rPr lang="en-ID" sz="1200" err="1"/>
              <a:t>didiagnosis</a:t>
            </a:r>
            <a:r>
              <a:rPr lang="en-ID" sz="1200"/>
              <a:t> </a:t>
            </a:r>
            <a:r>
              <a:rPr lang="en-ID" sz="1200" err="1"/>
              <a:t>mengidap</a:t>
            </a:r>
            <a:r>
              <a:rPr lang="en-ID" sz="1200"/>
              <a:t> diabetes.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DF604B-EE7E-401D-C590-4B0B3F22D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7" y="1746111"/>
            <a:ext cx="5908132" cy="352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99BA761-1853-CB00-5FF3-F54279FB3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39" y="1673663"/>
            <a:ext cx="5574995" cy="364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9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1325" y="2076450"/>
            <a:ext cx="62293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2AB02C00-9A0E-1C15-77E4-6AEAF7266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B2FE13BE-EF8E-301A-DB9C-F7739A164A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59D9215A-CCC0-FAE8-6A63-36CA285078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42EBDCEB-EB19-3C56-F61D-2828E580B9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771600E8-8816-EFFE-49CF-FF78D08B4D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418D3-1D7C-D14E-7C72-03807DFE15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84" y="1412081"/>
            <a:ext cx="10619231" cy="4415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18267-7F9C-522B-5C4A-1B9F05DA10CF}"/>
              </a:ext>
            </a:extLst>
          </p:cNvPr>
          <p:cNvSpPr txBox="1"/>
          <p:nvPr/>
        </p:nvSpPr>
        <p:spPr>
          <a:xfrm>
            <a:off x="7362701" y="524546"/>
            <a:ext cx="3301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err="1">
                <a:latin typeface="ff5"/>
              </a:rPr>
              <a:t>Deskripsi</a:t>
            </a:r>
            <a:r>
              <a:rPr lang="en-US" sz="2400" b="1" i="1">
                <a:latin typeface="ff5"/>
              </a:rPr>
              <a:t> combined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F559C-EE1F-C669-01C8-C023797FABEE}"/>
              </a:ext>
            </a:extLst>
          </p:cNvPr>
          <p:cNvSpPr txBox="1"/>
          <p:nvPr/>
        </p:nvSpPr>
        <p:spPr>
          <a:xfrm>
            <a:off x="407675" y="5963609"/>
            <a:ext cx="117843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ff5"/>
              </a:rPr>
              <a:t>D</a:t>
            </a:r>
            <a:r>
              <a:rPr lang="en-ID" sz="1600" err="1">
                <a:latin typeface="ff5"/>
              </a:rPr>
              <a:t>eskripsi</a:t>
            </a:r>
            <a:r>
              <a:rPr lang="en-ID" sz="1600">
                <a:latin typeface="ff5"/>
              </a:rPr>
              <a:t> </a:t>
            </a:r>
            <a:r>
              <a:rPr lang="en-ID" sz="1600" err="1">
                <a:latin typeface="ff5"/>
              </a:rPr>
              <a:t>lengkap</a:t>
            </a:r>
            <a:r>
              <a:rPr lang="en-ID" sz="1600">
                <a:latin typeface="ff5"/>
              </a:rPr>
              <a:t> </a:t>
            </a:r>
            <a:r>
              <a:rPr lang="en-ID" sz="1600" err="1">
                <a:latin typeface="ff5"/>
              </a:rPr>
              <a:t>terdapat</a:t>
            </a:r>
            <a:r>
              <a:rPr lang="en-ID" sz="1600">
                <a:latin typeface="ff5"/>
              </a:rPr>
              <a:t> pada: https://drive.google.com/file/d/1EW6t6xb3tCgsXN-X0MXvKgqWkEXXFnN7/view?usp=sharing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383082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AD89A554-CA98-A418-4F23-1D8B8B825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E0855C6E-B259-3AD8-5B6E-419E795A50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D9AEA24F-5017-98D6-1283-AD19A43465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7D3C4774-5F83-0CC8-B1B5-2584BB2676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E46D88C-9647-2CC2-C2C4-E1F63348E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1308148"/>
            <a:ext cx="6734487" cy="51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134E1F-8837-D208-520A-BBB4E0F14CCD}"/>
              </a:ext>
            </a:extLst>
          </p:cNvPr>
          <p:cNvSpPr/>
          <p:nvPr/>
        </p:nvSpPr>
        <p:spPr>
          <a:xfrm>
            <a:off x="10848975" y="3028613"/>
            <a:ext cx="215900" cy="4699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3DC27556-B494-33A9-8AC2-5FF8A8A5E48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986013D-EC8C-C082-A127-9836171E28E1}"/>
              </a:ext>
            </a:extLst>
          </p:cNvPr>
          <p:cNvSpPr/>
          <p:nvPr/>
        </p:nvSpPr>
        <p:spPr>
          <a:xfrm rot="13438234">
            <a:off x="11088862" y="3494019"/>
            <a:ext cx="313267" cy="191200"/>
          </a:xfrm>
          <a:prstGeom prst="rightArrow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CE86E1-44DB-1950-2F2F-54E55BBEFD0C}"/>
              </a:ext>
            </a:extLst>
          </p:cNvPr>
          <p:cNvSpPr/>
          <p:nvPr/>
        </p:nvSpPr>
        <p:spPr>
          <a:xfrm>
            <a:off x="695092" y="1592215"/>
            <a:ext cx="3898900" cy="27067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sz="2000" err="1">
                <a:latin typeface="ff5"/>
              </a:rPr>
              <a:t>Berdasarkan</a:t>
            </a:r>
            <a:r>
              <a:rPr lang="en-ID" sz="2000">
                <a:latin typeface="ff5"/>
              </a:rPr>
              <a:t> correlation matrix heatmap, </a:t>
            </a:r>
            <a:r>
              <a:rPr lang="en-ID" sz="2000" err="1">
                <a:latin typeface="ff5"/>
              </a:rPr>
              <a:t>terdapat</a:t>
            </a:r>
            <a:r>
              <a:rPr lang="en-ID" sz="2000">
                <a:latin typeface="ff5"/>
              </a:rPr>
              <a:t> 2 feature yang </a:t>
            </a:r>
            <a:r>
              <a:rPr lang="en-ID" sz="2000" err="1">
                <a:latin typeface="ff5"/>
              </a:rPr>
              <a:t>memiliki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nilai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korelasi</a:t>
            </a:r>
            <a:r>
              <a:rPr lang="en-ID" sz="2000">
                <a:latin typeface="ff5"/>
              </a:rPr>
              <a:t> yang </a:t>
            </a:r>
            <a:r>
              <a:rPr lang="en-ID" sz="2000" err="1">
                <a:latin typeface="ff5"/>
              </a:rPr>
              <a:t>tinggi</a:t>
            </a:r>
            <a:r>
              <a:rPr lang="en-ID" sz="2000">
                <a:latin typeface="ff5"/>
              </a:rPr>
              <a:t>, </a:t>
            </a:r>
            <a:r>
              <a:rPr lang="en-ID" sz="2000" err="1">
                <a:latin typeface="ff5"/>
              </a:rPr>
              <a:t>yakni</a:t>
            </a:r>
            <a:r>
              <a:rPr lang="en-ID" sz="2000">
                <a:latin typeface="ff5"/>
              </a:rPr>
              <a:t> 0.66 dan 0.59. </a:t>
            </a:r>
          </a:p>
          <a:p>
            <a:endParaRPr lang="en-ID" sz="2000">
              <a:latin typeface="ff5"/>
            </a:endParaRPr>
          </a:p>
          <a:p>
            <a:r>
              <a:rPr lang="en-ID" sz="2000">
                <a:latin typeface="ff5"/>
              </a:rPr>
              <a:t>Masing-masing </a:t>
            </a:r>
            <a:r>
              <a:rPr lang="en-ID" sz="2000" err="1">
                <a:latin typeface="ff5"/>
              </a:rPr>
              <a:t>dimiliki</a:t>
            </a:r>
            <a:r>
              <a:rPr lang="en-ID" sz="2000">
                <a:latin typeface="ff5"/>
              </a:rPr>
              <a:t> oleh feature </a:t>
            </a:r>
            <a:r>
              <a:rPr lang="en-ID" sz="2000" b="1">
                <a:solidFill>
                  <a:schemeClr val="tx1"/>
                </a:solidFill>
                <a:latin typeface="ff5"/>
              </a:rPr>
              <a:t>Polyuria</a:t>
            </a:r>
            <a:r>
              <a:rPr lang="en-ID" sz="2000">
                <a:latin typeface="ff5"/>
              </a:rPr>
              <a:t> dan </a:t>
            </a:r>
            <a:r>
              <a:rPr lang="en-ID" sz="2000" b="1">
                <a:solidFill>
                  <a:schemeClr val="tx1"/>
                </a:solidFill>
                <a:latin typeface="ff5"/>
              </a:rPr>
              <a:t>Polydipsia</a:t>
            </a:r>
            <a:r>
              <a:rPr lang="en-ID" sz="2000">
                <a:latin typeface="ff5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944E1-864B-0B80-C341-B4A538584BDA}"/>
              </a:ext>
            </a:extLst>
          </p:cNvPr>
          <p:cNvSpPr txBox="1"/>
          <p:nvPr/>
        </p:nvSpPr>
        <p:spPr>
          <a:xfrm>
            <a:off x="407675" y="4521324"/>
            <a:ext cx="46801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>
                <a:latin typeface="ff5"/>
              </a:rPr>
              <a:t>Heat mapping </a:t>
            </a:r>
            <a:r>
              <a:rPr lang="en-ID" sz="2000" err="1">
                <a:latin typeface="ff5"/>
              </a:rPr>
              <a:t>matriks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mengukur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kekuatan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hubungan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antara</a:t>
            </a:r>
            <a:r>
              <a:rPr lang="en-ID" sz="2000">
                <a:latin typeface="ff5"/>
              </a:rPr>
              <a:t> dua </a:t>
            </a:r>
            <a:r>
              <a:rPr lang="en-ID" sz="2000" err="1">
                <a:latin typeface="ff5"/>
              </a:rPr>
              <a:t>variabel</a:t>
            </a:r>
            <a:r>
              <a:rPr lang="en-ID" sz="2000">
                <a:latin typeface="ff5"/>
              </a:rPr>
              <a:t> yang </a:t>
            </a:r>
            <a:r>
              <a:rPr lang="en-ID" sz="2000" err="1">
                <a:latin typeface="ff5"/>
              </a:rPr>
              <a:t>mempengaruhi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hasil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prediksi</a:t>
            </a:r>
            <a:r>
              <a:rPr lang="en-ID" sz="2000">
                <a:latin typeface="ff5"/>
              </a:rPr>
              <a:t> diabetes (</a:t>
            </a:r>
            <a:r>
              <a:rPr lang="en-ID" sz="2000" b="1" err="1">
                <a:solidFill>
                  <a:srgbClr val="C00000"/>
                </a:solidFill>
                <a:latin typeface="ff5"/>
              </a:rPr>
              <a:t>positif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atau</a:t>
            </a:r>
            <a:r>
              <a:rPr lang="en-ID" sz="2000">
                <a:latin typeface="ff5"/>
              </a:rPr>
              <a:t> </a:t>
            </a:r>
            <a:r>
              <a:rPr lang="en-ID" sz="2000" b="1" err="1">
                <a:solidFill>
                  <a:schemeClr val="accent1"/>
                </a:solidFill>
                <a:latin typeface="ff5"/>
              </a:rPr>
              <a:t>negatif</a:t>
            </a:r>
            <a:r>
              <a:rPr lang="en-ID" sz="2000">
                <a:latin typeface="ff5"/>
              </a:rPr>
              <a:t>).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7CBAD6-95D0-F3D9-2DB7-7F4A1B16BC3B}"/>
              </a:ext>
            </a:extLst>
          </p:cNvPr>
          <p:cNvSpPr/>
          <p:nvPr/>
        </p:nvSpPr>
        <p:spPr>
          <a:xfrm rot="5400000">
            <a:off x="7781925" y="5571837"/>
            <a:ext cx="215900" cy="4699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09CA9-5C8B-2033-E57C-34D62A613B01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Hasil</a:t>
            </a:r>
            <a:r>
              <a:rPr lang="en-US" sz="2400" b="1" i="1">
                <a:latin typeface="ff5"/>
              </a:rPr>
              <a:t> combined data</a:t>
            </a:r>
          </a:p>
        </p:txBody>
      </p:sp>
    </p:spTree>
    <p:extLst>
      <p:ext uri="{BB962C8B-B14F-4D97-AF65-F5344CB8AC3E}">
        <p14:creationId xmlns:p14="http://schemas.microsoft.com/office/powerpoint/2010/main" val="2813561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C5816321-C09B-1F5F-FB06-ED8B035D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59428CE7-C935-27E6-6563-A2F88620E6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6468842A-A714-C985-BA6E-CA5999E958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FC82D867-3EE3-85F2-27C1-0409E606E2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B728283C-C59A-5964-1999-4FC29E8D84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15B-4086-FEDF-C497-847D773B5B68}"/>
              </a:ext>
            </a:extLst>
          </p:cNvPr>
          <p:cNvSpPr txBox="1"/>
          <p:nvPr/>
        </p:nvSpPr>
        <p:spPr>
          <a:xfrm>
            <a:off x="872719" y="2836706"/>
            <a:ext cx="41679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>
                <a:solidFill>
                  <a:schemeClr val="tx1"/>
                </a:solidFill>
                <a:latin typeface="ff5"/>
              </a:rPr>
              <a:t>Polyuria</a:t>
            </a:r>
            <a:r>
              <a:rPr lang="en-ID" sz="2400">
                <a:latin typeface="ff5"/>
              </a:rPr>
              <a:t> (</a:t>
            </a:r>
            <a:r>
              <a:rPr lang="en-ID" sz="2400" err="1">
                <a:latin typeface="ff5"/>
              </a:rPr>
              <a:t>peningkatan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pengeluaran</a:t>
            </a:r>
            <a:r>
              <a:rPr lang="en-ID" sz="2400">
                <a:latin typeface="ff5"/>
              </a:rPr>
              <a:t> urine) </a:t>
            </a:r>
            <a:r>
              <a:rPr lang="en-ID" sz="2400" err="1">
                <a:latin typeface="ff5"/>
              </a:rPr>
              <a:t>terjadi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apabila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rgbClr val="C00000"/>
                </a:solidFill>
                <a:latin typeface="ff5"/>
              </a:rPr>
              <a:t>peningkatan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rgbClr val="C00000"/>
                </a:solidFill>
                <a:latin typeface="ff5"/>
              </a:rPr>
              <a:t>glukosa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melebihi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nilai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ambang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ginjal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untuk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reabsorpsi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glukosa</a:t>
            </a:r>
            <a:r>
              <a:rPr lang="en-ID" sz="2400">
                <a:latin typeface="ff5"/>
              </a:rPr>
              <a:t>, </a:t>
            </a:r>
            <a:r>
              <a:rPr lang="en-ID" sz="2400" err="1">
                <a:latin typeface="ff5"/>
              </a:rPr>
              <a:t>maka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akan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terjadi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glukossuria</a:t>
            </a:r>
            <a:r>
              <a:rPr lang="en-ID" sz="2400">
                <a:latin typeface="ff5"/>
              </a:rPr>
              <a:t> (Corwin, 2009).</a:t>
            </a:r>
          </a:p>
        </p:txBody>
      </p:sp>
      <p:pic>
        <p:nvPicPr>
          <p:cNvPr id="9" name="Graphic 8" descr="Aperture with solid fill">
            <a:extLst>
              <a:ext uri="{FF2B5EF4-FFF2-40B4-BE49-F238E27FC236}">
                <a16:creationId xmlns:a16="http://schemas.microsoft.com/office/drawing/2014/main" id="{6050F6D9-3DBA-2AF4-7972-E71CB66F8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9472" y="179960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DAF838-2E52-EBC8-2E42-85B541A49735}"/>
              </a:ext>
            </a:extLst>
          </p:cNvPr>
          <p:cNvSpPr txBox="1"/>
          <p:nvPr/>
        </p:nvSpPr>
        <p:spPr>
          <a:xfrm>
            <a:off x="6537229" y="2836706"/>
            <a:ext cx="46651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b="1">
                <a:solidFill>
                  <a:schemeClr val="tx1"/>
                </a:solidFill>
                <a:latin typeface="ff5"/>
              </a:rPr>
              <a:t>Polydipsia</a:t>
            </a:r>
            <a:r>
              <a:rPr lang="en-ID" sz="2400">
                <a:latin typeface="ff5"/>
              </a:rPr>
              <a:t> (</a:t>
            </a:r>
            <a:r>
              <a:rPr lang="en-ID" sz="2400" err="1">
                <a:latin typeface="ff5"/>
              </a:rPr>
              <a:t>peningkatan</a:t>
            </a:r>
            <a:r>
              <a:rPr lang="en-ID" sz="2400">
                <a:latin typeface="ff5"/>
              </a:rPr>
              <a:t> rasa </a:t>
            </a:r>
            <a:r>
              <a:rPr lang="en-ID" sz="2400" err="1">
                <a:latin typeface="ff5"/>
              </a:rPr>
              <a:t>haus</a:t>
            </a:r>
            <a:r>
              <a:rPr lang="en-ID" sz="2400">
                <a:latin typeface="ff5"/>
              </a:rPr>
              <a:t>) </a:t>
            </a:r>
            <a:r>
              <a:rPr lang="en-ID" sz="2400" err="1">
                <a:latin typeface="ff5"/>
              </a:rPr>
              <a:t>terjadi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karena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rgbClr val="C00000"/>
                </a:solidFill>
                <a:latin typeface="ff5"/>
              </a:rPr>
              <a:t>tinggi</a:t>
            </a:r>
            <a:r>
              <a:rPr lang="en-ID" sz="2400" err="1">
                <a:latin typeface="ff5"/>
              </a:rPr>
              <a:t>nya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kadar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rgbClr val="C00000"/>
                </a:solidFill>
                <a:latin typeface="ff5"/>
              </a:rPr>
              <a:t>glukosa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darah</a:t>
            </a:r>
            <a:r>
              <a:rPr lang="en-ID" sz="2400">
                <a:latin typeface="ff5"/>
              </a:rPr>
              <a:t> yang </a:t>
            </a:r>
            <a:r>
              <a:rPr lang="en-ID" sz="2400" err="1">
                <a:latin typeface="ff5"/>
              </a:rPr>
              <a:t>menyebabkan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dehidrasi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berat</a:t>
            </a:r>
            <a:r>
              <a:rPr lang="en-ID" sz="2400">
                <a:latin typeface="ff5"/>
              </a:rPr>
              <a:t> pada </a:t>
            </a:r>
            <a:r>
              <a:rPr lang="en-ID" sz="2400" err="1">
                <a:latin typeface="ff5"/>
              </a:rPr>
              <a:t>sel</a:t>
            </a:r>
            <a:r>
              <a:rPr lang="en-ID" sz="2400">
                <a:latin typeface="ff5"/>
              </a:rPr>
              <a:t> di </a:t>
            </a:r>
            <a:r>
              <a:rPr lang="en-ID" sz="2400" err="1">
                <a:latin typeface="ff5"/>
              </a:rPr>
              <a:t>seluruh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tubuh</a:t>
            </a:r>
            <a:r>
              <a:rPr lang="en-ID" sz="2400">
                <a:latin typeface="ff5"/>
              </a:rPr>
              <a:t>. Hal </a:t>
            </a:r>
            <a:r>
              <a:rPr lang="en-ID" sz="2400" err="1">
                <a:latin typeface="ff5"/>
              </a:rPr>
              <a:t>ini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terjadi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karena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glukosa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tidak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dapat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dengan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mudah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berdifusi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melewati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pori-pori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membran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sel</a:t>
            </a:r>
            <a:r>
              <a:rPr lang="en-ID" sz="2400">
                <a:latin typeface="ff5"/>
              </a:rPr>
              <a:t> (Corwin, 2009).</a:t>
            </a:r>
          </a:p>
        </p:txBody>
      </p:sp>
      <p:pic>
        <p:nvPicPr>
          <p:cNvPr id="14" name="Graphic 13" descr="Aperture with solid fill">
            <a:extLst>
              <a:ext uri="{FF2B5EF4-FFF2-40B4-BE49-F238E27FC236}">
                <a16:creationId xmlns:a16="http://schemas.microsoft.com/office/drawing/2014/main" id="{2A5718F6-A88B-DC91-3CAE-72EAD6A09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2592" y="1799604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C7C76F-FEDF-6975-4A7A-AEF396C7AD51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Hasil</a:t>
            </a:r>
            <a:r>
              <a:rPr lang="en-US" sz="2400" b="1" i="1">
                <a:latin typeface="ff5"/>
              </a:rPr>
              <a:t> combined data</a:t>
            </a:r>
          </a:p>
        </p:txBody>
      </p:sp>
    </p:spTree>
    <p:extLst>
      <p:ext uri="{BB962C8B-B14F-4D97-AF65-F5344CB8AC3E}">
        <p14:creationId xmlns:p14="http://schemas.microsoft.com/office/powerpoint/2010/main" val="579633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BBC6E3D-1030-74CE-A283-32D00C59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D0974A9-8FC5-3737-82C6-BEBEEB61D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74" y="1255675"/>
            <a:ext cx="80105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8E9F9341-06BF-7826-A6DE-910D911BB6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06E650E6-B4ED-8A6C-7525-43393EB0576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E1ACF7D3-96A7-E13F-A0C6-8CFE9AEACC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07EDDA79-3591-9F58-E3AF-AA22D0BC147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34C4C-EB88-EEAD-ECBD-C7E1520CBEC6}"/>
              </a:ext>
            </a:extLst>
          </p:cNvPr>
          <p:cNvSpPr txBox="1"/>
          <p:nvPr/>
        </p:nvSpPr>
        <p:spPr>
          <a:xfrm>
            <a:off x="512866" y="2852266"/>
            <a:ext cx="32842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>
                <a:latin typeface="ff5"/>
              </a:rPr>
              <a:t>Banyak </a:t>
            </a:r>
            <a:r>
              <a:rPr lang="en-ID" sz="2400" err="1">
                <a:latin typeface="ff5"/>
              </a:rPr>
              <a:t>individu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dengan</a:t>
            </a:r>
            <a:r>
              <a:rPr lang="en-ID" sz="2400">
                <a:latin typeface="ff5"/>
              </a:rPr>
              <a:t> diagnosis diabetes </a:t>
            </a:r>
            <a:r>
              <a:rPr lang="en-ID" sz="2400" err="1">
                <a:latin typeface="ff5"/>
              </a:rPr>
              <a:t>memiliki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kadar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glukosa</a:t>
            </a:r>
            <a:r>
              <a:rPr lang="en-ID" sz="2400">
                <a:latin typeface="ff5"/>
              </a:rPr>
              <a:t> yang </a:t>
            </a:r>
            <a:r>
              <a:rPr lang="en-ID" sz="2400" err="1">
                <a:latin typeface="ff5"/>
              </a:rPr>
              <a:t>tinggi</a:t>
            </a:r>
            <a:r>
              <a:rPr lang="en-ID" sz="2400">
                <a:latin typeface="ff5"/>
              </a:rPr>
              <a:t> pada </a:t>
            </a:r>
            <a:r>
              <a:rPr lang="en-ID" sz="2400" err="1">
                <a:latin typeface="ff5"/>
              </a:rPr>
              <a:t>rentang</a:t>
            </a:r>
            <a:r>
              <a:rPr lang="en-ID" sz="2400">
                <a:latin typeface="ff5"/>
              </a:rPr>
              <a:t> </a:t>
            </a:r>
            <a:r>
              <a:rPr lang="en-ID" sz="2400" b="1" err="1">
                <a:solidFill>
                  <a:srgbClr val="C00000"/>
                </a:solidFill>
                <a:latin typeface="ff5"/>
              </a:rPr>
              <a:t>umur</a:t>
            </a:r>
            <a:r>
              <a:rPr lang="en-ID" sz="2400">
                <a:latin typeface="ff5"/>
              </a:rPr>
              <a:t> 30-50 </a:t>
            </a:r>
            <a:r>
              <a:rPr lang="en-ID" sz="2400" err="1">
                <a:latin typeface="ff5"/>
              </a:rPr>
              <a:t>tahun</a:t>
            </a:r>
            <a:endParaRPr lang="en-ID" sz="2400">
              <a:latin typeface="ff5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EB75B-834A-60DF-A3EF-DFD17854C9AA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Hasil</a:t>
            </a:r>
            <a:r>
              <a:rPr lang="en-US" sz="2400" b="1" i="1">
                <a:latin typeface="ff5"/>
              </a:rPr>
              <a:t> combined data</a:t>
            </a:r>
          </a:p>
        </p:txBody>
      </p:sp>
    </p:spTree>
    <p:extLst>
      <p:ext uri="{BB962C8B-B14F-4D97-AF65-F5344CB8AC3E}">
        <p14:creationId xmlns:p14="http://schemas.microsoft.com/office/powerpoint/2010/main" val="291227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38719E9D-FDEA-3841-0803-47CE8A02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3E70B1A9-BE6A-3DA2-25FE-2892720D06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59618735-73F9-4C14-D1B2-2602D71727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93B06A0C-AD69-4E0D-D8A2-C861C0C193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5D1CDE9A-E535-A4DF-053B-3AF86DD106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64CD5A6-8DF2-A4A9-17E0-181EB25C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8" y="1466228"/>
            <a:ext cx="11784324" cy="48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02DB06-49AC-183E-BE72-E5D9DA332BE9}"/>
              </a:ext>
            </a:extLst>
          </p:cNvPr>
          <p:cNvSpPr/>
          <p:nvPr/>
        </p:nvSpPr>
        <p:spPr>
          <a:xfrm>
            <a:off x="6477000" y="2059072"/>
            <a:ext cx="3898900" cy="22716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sz="2000" err="1">
                <a:latin typeface="ff5"/>
              </a:rPr>
              <a:t>Berdasarkan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grafik</a:t>
            </a:r>
            <a:r>
              <a:rPr lang="en-ID" sz="2000">
                <a:latin typeface="ff5"/>
              </a:rPr>
              <a:t>, </a:t>
            </a:r>
            <a:r>
              <a:rPr lang="en-ID" sz="2000" err="1">
                <a:latin typeface="ff5"/>
              </a:rPr>
              <a:t>usia</a:t>
            </a:r>
            <a:r>
              <a:rPr lang="en-ID" sz="2000">
                <a:latin typeface="ff5"/>
              </a:rPr>
              <a:t> 35, 39, 41, dan 48 </a:t>
            </a:r>
            <a:r>
              <a:rPr lang="en-ID" sz="2000" err="1">
                <a:latin typeface="ff5"/>
              </a:rPr>
              <a:t>tahun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menunjukkan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jumlah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kasus</a:t>
            </a:r>
            <a:r>
              <a:rPr lang="en-ID" sz="2000">
                <a:latin typeface="ff5"/>
              </a:rPr>
              <a:t> diabetes yang </a:t>
            </a:r>
            <a:r>
              <a:rPr lang="en-ID" sz="2000" err="1">
                <a:latin typeface="ff5"/>
              </a:rPr>
              <a:t>lebih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banyak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daripada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usia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lainnya</a:t>
            </a:r>
            <a:r>
              <a:rPr lang="en-ID" sz="2000">
                <a:latin typeface="ff5"/>
              </a:rPr>
              <a:t>, </a:t>
            </a:r>
            <a:r>
              <a:rPr lang="en-ID" sz="2000" err="1">
                <a:latin typeface="ff5"/>
              </a:rPr>
              <a:t>menandakan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bahwa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usia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tersebut</a:t>
            </a:r>
            <a:r>
              <a:rPr lang="en-ID" sz="2000">
                <a:latin typeface="ff5"/>
              </a:rPr>
              <a:t> </a:t>
            </a:r>
            <a:r>
              <a:rPr lang="en-ID" sz="2000" b="1" err="1">
                <a:solidFill>
                  <a:srgbClr val="C00000"/>
                </a:solidFill>
                <a:latin typeface="ff5"/>
              </a:rPr>
              <a:t>rentan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positif</a:t>
            </a:r>
            <a:r>
              <a:rPr lang="en-ID" sz="2000">
                <a:latin typeface="ff5"/>
              </a:rPr>
              <a:t> diabetes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69EF2A-74D1-9858-18CE-89911EED7D2B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Hasil</a:t>
            </a:r>
            <a:r>
              <a:rPr lang="en-US" sz="2400" b="1" i="1">
                <a:latin typeface="ff5"/>
              </a:rPr>
              <a:t> combined data</a:t>
            </a:r>
          </a:p>
        </p:txBody>
      </p:sp>
    </p:spTree>
    <p:extLst>
      <p:ext uri="{BB962C8B-B14F-4D97-AF65-F5344CB8AC3E}">
        <p14:creationId xmlns:p14="http://schemas.microsoft.com/office/powerpoint/2010/main" val="241657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BB04CF2A-9EA6-B0A7-F20A-6BC24BF7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6A322769-1600-3E68-A571-48465F49E1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E70384F4-0E76-3EE6-C7A3-125C71DFF7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sz="32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2D1159CC-356E-31EC-379C-C5D567149F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03961F29-5142-2823-8494-3A935F5C02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F20D78-6318-09E1-7909-23023B1D64BF}"/>
              </a:ext>
            </a:extLst>
          </p:cNvPr>
          <p:cNvSpPr txBox="1"/>
          <p:nvPr/>
        </p:nvSpPr>
        <p:spPr>
          <a:xfrm>
            <a:off x="479140" y="2051030"/>
            <a:ext cx="112337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>
                <a:latin typeface="ff5"/>
              </a:rPr>
              <a:t>Mean Squared Error (MSE) </a:t>
            </a:r>
            <a:r>
              <a:rPr lang="en-ID" sz="2400" err="1">
                <a:latin typeface="ff5"/>
              </a:rPr>
              <a:t>adalah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metrik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evaluasi</a:t>
            </a:r>
            <a:r>
              <a:rPr lang="en-ID" sz="2400">
                <a:latin typeface="ff5"/>
              </a:rPr>
              <a:t> yang </a:t>
            </a:r>
            <a:r>
              <a:rPr lang="en-ID" sz="2400" err="1">
                <a:latin typeface="ff5"/>
              </a:rPr>
              <a:t>umum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digunakan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dalam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statistik</a:t>
            </a:r>
            <a:r>
              <a:rPr lang="en-ID" sz="2400">
                <a:latin typeface="ff5"/>
              </a:rPr>
              <a:t> dan machine learning </a:t>
            </a:r>
            <a:r>
              <a:rPr lang="en-ID" sz="2400" err="1">
                <a:latin typeface="ff5"/>
              </a:rPr>
              <a:t>untuk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mengukur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seberapa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akurat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sebuah</a:t>
            </a:r>
            <a:r>
              <a:rPr lang="en-ID" sz="2400">
                <a:latin typeface="ff5"/>
              </a:rPr>
              <a:t> model </a:t>
            </a:r>
            <a:r>
              <a:rPr lang="en-ID" sz="2400" err="1">
                <a:latin typeface="ff5"/>
              </a:rPr>
              <a:t>regresi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dalam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memprediksi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nilai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numerik</a:t>
            </a:r>
            <a:r>
              <a:rPr lang="en-ID" sz="2400">
                <a:latin typeface="ff5"/>
              </a:rPr>
              <a:t>. MSE </a:t>
            </a:r>
            <a:r>
              <a:rPr lang="en-ID" sz="2400" err="1">
                <a:latin typeface="ff5"/>
              </a:rPr>
              <a:t>mengukur</a:t>
            </a:r>
            <a:r>
              <a:rPr lang="en-ID" sz="2400">
                <a:latin typeface="ff5"/>
              </a:rPr>
              <a:t> rata-rata </a:t>
            </a:r>
            <a:r>
              <a:rPr lang="en-ID" sz="2400" err="1">
                <a:latin typeface="ff5"/>
              </a:rPr>
              <a:t>kuadrat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selisih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antara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nilai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prediksi</a:t>
            </a:r>
            <a:r>
              <a:rPr lang="en-ID" sz="2400">
                <a:latin typeface="ff5"/>
              </a:rPr>
              <a:t> model </a:t>
            </a:r>
            <a:r>
              <a:rPr lang="en-ID" sz="2400" err="1">
                <a:latin typeface="ff5"/>
              </a:rPr>
              <a:t>dengan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nilai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sebenarnya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dari</a:t>
            </a:r>
            <a:r>
              <a:rPr lang="en-ID" sz="2400">
                <a:latin typeface="ff5"/>
              </a:rPr>
              <a:t> data yang </a:t>
            </a:r>
            <a:r>
              <a:rPr lang="en-ID" sz="2400" err="1">
                <a:latin typeface="ff5"/>
              </a:rPr>
              <a:t>diamati</a:t>
            </a:r>
            <a:r>
              <a:rPr lang="en-ID" sz="2400">
                <a:latin typeface="ff5"/>
              </a:rPr>
              <a:t>. </a:t>
            </a:r>
            <a:endParaRPr lang="en-US" sz="2200">
              <a:solidFill>
                <a:schemeClr val="tx1"/>
              </a:solidFill>
              <a:latin typeface="ff5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8648E-5D82-18C9-D940-5298918079B7}"/>
                  </a:ext>
                </a:extLst>
              </p:cNvPr>
              <p:cNvSpPr txBox="1"/>
              <p:nvPr/>
            </p:nvSpPr>
            <p:spPr>
              <a:xfrm>
                <a:off x="479140" y="3840223"/>
                <a:ext cx="11233719" cy="1635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ID" sz="2400" err="1">
                    <a:latin typeface="ff5"/>
                  </a:rPr>
                  <a:t>Secara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matematis</a:t>
                </a:r>
                <a:r>
                  <a:rPr lang="en-ID" sz="2400">
                    <a:latin typeface="ff5"/>
                  </a:rPr>
                  <a:t>, MSE </a:t>
                </a:r>
                <a:r>
                  <a:rPr lang="en-ID" sz="2400" err="1">
                    <a:latin typeface="ff5"/>
                  </a:rPr>
                  <a:t>dapat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dihitung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dengan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menggunakan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persamaan</a:t>
                </a:r>
                <a:r>
                  <a:rPr lang="en-ID" sz="2400">
                    <a:latin typeface="ff5"/>
                  </a:rPr>
                  <a:t> </a:t>
                </a:r>
                <a:r>
                  <a:rPr lang="en-ID" sz="2400" err="1">
                    <a:latin typeface="ff5"/>
                  </a:rPr>
                  <a:t>berikut</a:t>
                </a:r>
                <a:r>
                  <a:rPr lang="en-ID" sz="2400">
                    <a:latin typeface="ff5"/>
                  </a:rPr>
                  <a:t>:</a:t>
                </a:r>
                <a:br>
                  <a:rPr lang="en-US" sz="2200">
                    <a:solidFill>
                      <a:schemeClr val="tx1"/>
                    </a:solidFill>
                    <a:latin typeface="ff5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𝑀𝑆𝐸</m:t>
                      </m:r>
                      <m:r>
                        <a:rPr lang="en-ID" sz="2000" i="1" kern="100" smtClean="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D" sz="2000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ID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20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D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D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D" sz="2000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ID" sz="2000" i="1" kern="100"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ID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D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D" sz="2000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Aptos" panose="020B00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ID" sz="2000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D" sz="2000" kern="100">
                  <a:effectLst/>
                  <a:latin typeface="ff5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2200">
                  <a:solidFill>
                    <a:schemeClr val="tx1"/>
                  </a:solidFill>
                  <a:latin typeface="ff5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C8648E-5D82-18C9-D940-529891807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0" y="3840223"/>
                <a:ext cx="11233719" cy="1635897"/>
              </a:xfrm>
              <a:prstGeom prst="rect">
                <a:avLst/>
              </a:prstGeom>
              <a:blipFill>
                <a:blip r:embed="rId6"/>
                <a:stretch>
                  <a:fillRect l="-869" t="-298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hlinkClick r:id="rId7"/>
            <a:extLst>
              <a:ext uri="{FF2B5EF4-FFF2-40B4-BE49-F238E27FC236}">
                <a16:creationId xmlns:a16="http://schemas.microsoft.com/office/drawing/2014/main" id="{72DD3F54-8F1D-68F5-3D4B-1D0ACFC5B85B}"/>
              </a:ext>
            </a:extLst>
          </p:cNvPr>
          <p:cNvSpPr txBox="1"/>
          <p:nvPr/>
        </p:nvSpPr>
        <p:spPr>
          <a:xfrm>
            <a:off x="407675" y="5897461"/>
            <a:ext cx="7192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https://link.springer.com/referenceworkentry/10.1007/978-0-387-32833-1_251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163E6-6CC9-74DA-7B4A-2E14E397B25C}"/>
              </a:ext>
            </a:extLst>
          </p:cNvPr>
          <p:cNvSpPr txBox="1"/>
          <p:nvPr/>
        </p:nvSpPr>
        <p:spPr>
          <a:xfrm>
            <a:off x="6578402" y="518039"/>
            <a:ext cx="41667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1" err="1">
                <a:solidFill>
                  <a:schemeClr val="tx1"/>
                </a:solidFill>
                <a:latin typeface="ff5"/>
              </a:rPr>
              <a:t>Perbandingan</a:t>
            </a:r>
            <a:r>
              <a:rPr lang="en-US" sz="2200" b="1" i="1">
                <a:solidFill>
                  <a:schemeClr val="tx1"/>
                </a:solidFill>
                <a:latin typeface="ff5"/>
              </a:rPr>
              <a:t> Model</a:t>
            </a:r>
            <a:endParaRPr lang="en-US" sz="2200" b="1">
              <a:solidFill>
                <a:schemeClr val="tx1"/>
              </a:solidFill>
              <a:latin typeface="ff5"/>
            </a:endParaRPr>
          </a:p>
        </p:txBody>
      </p:sp>
    </p:spTree>
    <p:extLst>
      <p:ext uri="{BB962C8B-B14F-4D97-AF65-F5344CB8AC3E}">
        <p14:creationId xmlns:p14="http://schemas.microsoft.com/office/powerpoint/2010/main" val="1439624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A2AF53F1-0A3B-82E1-3C01-C0D6DE7F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CC548E25-B8B6-C813-28E0-4589F84367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5770C081-9B48-F182-BD72-97D6C01161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555D3142-4F4F-8A88-5F4B-615AC34A49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0FF68992-932C-16DA-3FE1-B0472EA122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FD2D6-FAA7-378E-A47F-7EF7E114FF28}"/>
              </a:ext>
            </a:extLst>
          </p:cNvPr>
          <p:cNvSpPr txBox="1"/>
          <p:nvPr/>
        </p:nvSpPr>
        <p:spPr>
          <a:xfrm>
            <a:off x="6578402" y="518039"/>
            <a:ext cx="41667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1" err="1">
                <a:solidFill>
                  <a:schemeClr val="tx1"/>
                </a:solidFill>
                <a:latin typeface="ff5"/>
              </a:rPr>
              <a:t>Perbandingan</a:t>
            </a:r>
            <a:r>
              <a:rPr lang="en-US" sz="2200" b="1" i="1">
                <a:solidFill>
                  <a:schemeClr val="tx1"/>
                </a:solidFill>
                <a:latin typeface="ff5"/>
              </a:rPr>
              <a:t> Model</a:t>
            </a:r>
            <a:endParaRPr lang="en-US" sz="2200" b="1">
              <a:solidFill>
                <a:schemeClr val="tx1"/>
              </a:solidFill>
              <a:latin typeface="ff5"/>
            </a:endParaRPr>
          </a:p>
        </p:txBody>
      </p:sp>
      <p:pic>
        <p:nvPicPr>
          <p:cNvPr id="4" name="Picture 3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C82BCB86-07FB-5674-3C62-C63E97897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46" y="1637604"/>
            <a:ext cx="8174700" cy="435721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05212C-C2C5-12E1-9330-44204FB8D950}"/>
              </a:ext>
            </a:extLst>
          </p:cNvPr>
          <p:cNvSpPr/>
          <p:nvPr/>
        </p:nvSpPr>
        <p:spPr>
          <a:xfrm>
            <a:off x="8869792" y="2261055"/>
            <a:ext cx="2914533" cy="3110307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Digunakan</a:t>
            </a:r>
            <a:r>
              <a:rPr lang="en-ID" sz="2000" b="0" i="0" dirty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beberapa</a:t>
            </a:r>
            <a:r>
              <a:rPr lang="en-ID" sz="2000" b="0" i="0" dirty="0">
                <a:solidFill>
                  <a:srgbClr val="242424"/>
                </a:solidFill>
                <a:effectLst/>
                <a:latin typeface="ff5"/>
              </a:rPr>
              <a:t> model </a:t>
            </a:r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dalam</a:t>
            </a:r>
            <a:r>
              <a:rPr lang="en-ID" sz="2000" b="0" i="0" dirty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pengembangan</a:t>
            </a:r>
            <a:r>
              <a:rPr lang="en-ID" sz="2000" b="0" i="0" dirty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sistem</a:t>
            </a:r>
            <a:r>
              <a:rPr lang="en-ID" sz="2000" b="0" i="0" dirty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dirty="0" err="1">
                <a:solidFill>
                  <a:srgbClr val="242424"/>
                </a:solidFill>
                <a:effectLst/>
                <a:latin typeface="ff5"/>
              </a:rPr>
              <a:t>ini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.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Kemudian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dipilih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model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XGBoost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yang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memiliki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error paling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rendah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,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yaitu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0.0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baik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pada train 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maupun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 test-</a:t>
            </a:r>
            <a:r>
              <a:rPr lang="en-ID" sz="2000" dirty="0" err="1">
                <a:solidFill>
                  <a:srgbClr val="242424"/>
                </a:solidFill>
                <a:latin typeface="ff5"/>
              </a:rPr>
              <a:t>nya</a:t>
            </a:r>
            <a:r>
              <a:rPr lang="en-ID" sz="2000" dirty="0">
                <a:solidFill>
                  <a:srgbClr val="242424"/>
                </a:solidFill>
                <a:latin typeface="ff5"/>
              </a:rPr>
              <a:t>.</a:t>
            </a:r>
            <a:endParaRPr lang="en-ID" sz="2000" dirty="0">
              <a:latin typeface="ff5"/>
            </a:endParaRPr>
          </a:p>
        </p:txBody>
      </p:sp>
    </p:spTree>
    <p:extLst>
      <p:ext uri="{BB962C8B-B14F-4D97-AF65-F5344CB8AC3E}">
        <p14:creationId xmlns:p14="http://schemas.microsoft.com/office/powerpoint/2010/main" val="2833228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11504E0C-41A3-342B-2FD4-DA16B0881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4CD1A5A2-6AD9-EC3A-4834-B1FB3445A2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BFDCA1FD-755F-176E-8672-2E07EB6288F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EB7E9B9A-0FAA-0685-A24C-407D3A138F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89FEDCAD-234D-66A9-4889-6FD53039D5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76FED-1568-484D-5FBC-6041CB78461A}"/>
              </a:ext>
            </a:extLst>
          </p:cNvPr>
          <p:cNvSpPr txBox="1"/>
          <p:nvPr/>
        </p:nvSpPr>
        <p:spPr>
          <a:xfrm>
            <a:off x="407675" y="1449092"/>
            <a:ext cx="1375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err="1">
                <a:latin typeface="ff5"/>
              </a:rPr>
              <a:t>XGBoost</a:t>
            </a:r>
            <a:endParaRPr lang="en-US" sz="2400" b="1" i="1">
              <a:latin typeface="ff5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E5621B-5E98-E324-677B-327B8323B287}"/>
              </a:ext>
            </a:extLst>
          </p:cNvPr>
          <p:cNvSpPr/>
          <p:nvPr/>
        </p:nvSpPr>
        <p:spPr>
          <a:xfrm>
            <a:off x="7949999" y="2142750"/>
            <a:ext cx="3834326" cy="2572499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Algoritma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ini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bekerja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dengan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err="1">
                <a:solidFill>
                  <a:srgbClr val="242424"/>
                </a:solidFill>
                <a:latin typeface="ff5"/>
              </a:rPr>
              <a:t>c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ara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melatih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pembelajar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lemah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secara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iteratif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dan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menggabungkan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prediksi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mereka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untuk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membuat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model yang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akurat</a:t>
            </a:r>
            <a:r>
              <a:rPr lang="en-ID" sz="2100" b="0" i="0">
                <a:solidFill>
                  <a:srgbClr val="242424"/>
                </a:solidFill>
                <a:effectLst/>
                <a:latin typeface="ff5"/>
              </a:rPr>
              <a:t> dan </a:t>
            </a:r>
            <a:r>
              <a:rPr lang="en-ID" sz="2100" b="0" i="0" err="1">
                <a:solidFill>
                  <a:srgbClr val="242424"/>
                </a:solidFill>
                <a:effectLst/>
                <a:latin typeface="ff5"/>
              </a:rPr>
              <a:t>kuat</a:t>
            </a:r>
            <a:endParaRPr lang="en-ID" sz="2100">
              <a:latin typeface="ff5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AB71D-5F78-387C-21F3-EFE2F90BEF13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Modelling</a:t>
            </a:r>
            <a:endParaRPr lang="en-US" sz="2400" b="1" i="1">
              <a:latin typeface="ff5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E5FFF7-31F5-7CFF-2CA1-23077893D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2"/>
          <a:stretch/>
        </p:blipFill>
        <p:spPr bwMode="auto">
          <a:xfrm>
            <a:off x="365029" y="3102469"/>
            <a:ext cx="7293939" cy="276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507B6-2559-146F-7DC4-98A939627E97}"/>
              </a:ext>
            </a:extLst>
          </p:cNvPr>
          <p:cNvSpPr txBox="1"/>
          <p:nvPr/>
        </p:nvSpPr>
        <p:spPr>
          <a:xfrm>
            <a:off x="407675" y="1961994"/>
            <a:ext cx="7208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XGBoost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atau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Extreme Gradient Boosting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adalah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algoritma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pembelajaran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mesin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yang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efisien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dan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kuat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yang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dirancang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untuk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tugas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klasifikasi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 dan </a:t>
            </a:r>
            <a:r>
              <a:rPr lang="en-ID" sz="2000" b="0" i="0" err="1">
                <a:solidFill>
                  <a:srgbClr val="242424"/>
                </a:solidFill>
                <a:effectLst/>
                <a:latin typeface="ff5"/>
              </a:rPr>
              <a:t>regresi</a:t>
            </a:r>
            <a:r>
              <a:rPr lang="en-ID" sz="2000" b="0" i="0">
                <a:solidFill>
                  <a:srgbClr val="242424"/>
                </a:solidFill>
                <a:effectLst/>
                <a:latin typeface="ff5"/>
              </a:rPr>
              <a:t>.</a:t>
            </a:r>
            <a:endParaRPr lang="en-ID" sz="2000"/>
          </a:p>
        </p:txBody>
      </p:sp>
    </p:spTree>
    <p:extLst>
      <p:ext uri="{BB962C8B-B14F-4D97-AF65-F5344CB8AC3E}">
        <p14:creationId xmlns:p14="http://schemas.microsoft.com/office/powerpoint/2010/main" val="161953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64E6B33B-3205-2BFD-72B2-2D35280BD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33956905-9E1F-B72E-5B97-89536F19C0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F63B86B8-0EAC-F0F7-80A1-9C3836E04E1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E90BFA60-EFB0-5AB0-D6FA-CABAD77199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D777B1D5-C911-472D-8233-E16B46CCF4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62F200-76A4-CEC5-0890-FD3F8A274390}"/>
              </a:ext>
            </a:extLst>
          </p:cNvPr>
          <p:cNvSpPr txBox="1"/>
          <p:nvPr/>
        </p:nvSpPr>
        <p:spPr>
          <a:xfrm>
            <a:off x="818171" y="2373638"/>
            <a:ext cx="39642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>
                <a:latin typeface="ff5"/>
              </a:rPr>
              <a:t>Parameter Model</a:t>
            </a:r>
            <a:endParaRPr lang="en-ID" sz="2400">
              <a:latin typeface="ff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>
                <a:latin typeface="ff5"/>
              </a:rPr>
              <a:t>Model</a:t>
            </a:r>
            <a:r>
              <a:rPr lang="en-ID" sz="2400">
                <a:latin typeface="ff5"/>
              </a:rPr>
              <a:t>: </a:t>
            </a:r>
            <a:r>
              <a:rPr lang="en-ID" sz="2400" err="1">
                <a:latin typeface="ff5"/>
              </a:rPr>
              <a:t>XGBoost</a:t>
            </a:r>
            <a:r>
              <a:rPr lang="en-ID" sz="2400">
                <a:latin typeface="ff5"/>
              </a:rPr>
              <a:t>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 err="1">
                <a:latin typeface="ff5"/>
              </a:rPr>
              <a:t>n_estimators</a:t>
            </a:r>
            <a:r>
              <a:rPr lang="en-ID" sz="2400">
                <a:latin typeface="ff5"/>
              </a:rPr>
              <a:t>: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 err="1">
                <a:latin typeface="ff5"/>
              </a:rPr>
              <a:t>max_depth</a:t>
            </a:r>
            <a:r>
              <a:rPr lang="en-ID" sz="2400">
                <a:latin typeface="ff5"/>
              </a:rPr>
              <a:t>: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400" b="1" err="1">
                <a:latin typeface="ff5"/>
              </a:rPr>
              <a:t>learning_rate</a:t>
            </a:r>
            <a:r>
              <a:rPr lang="en-ID" sz="2400">
                <a:latin typeface="ff5"/>
              </a:rPr>
              <a:t>: 0.1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F7176-5E7C-122E-B03D-2607F37E7AC6}"/>
              </a:ext>
            </a:extLst>
          </p:cNvPr>
          <p:cNvSpPr txBox="1"/>
          <p:nvPr/>
        </p:nvSpPr>
        <p:spPr>
          <a:xfrm>
            <a:off x="407675" y="1449092"/>
            <a:ext cx="854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err="1">
                <a:latin typeface="ff5"/>
              </a:rPr>
              <a:t>Pelatihan</a:t>
            </a:r>
            <a:r>
              <a:rPr lang="en-US" sz="2400" b="1">
                <a:latin typeface="ff5"/>
              </a:rPr>
              <a:t> dan </a:t>
            </a:r>
            <a:r>
              <a:rPr lang="en-US" sz="2400" b="1" err="1">
                <a:latin typeface="ff5"/>
              </a:rPr>
              <a:t>Evaluasi</a:t>
            </a:r>
            <a:r>
              <a:rPr lang="en-US" sz="2400" b="1">
                <a:latin typeface="ff5"/>
              </a:rPr>
              <a:t> </a:t>
            </a:r>
            <a:r>
              <a:rPr lang="en-US" sz="2400" b="1" err="1">
                <a:latin typeface="ff5"/>
              </a:rPr>
              <a:t>Menggunakan</a:t>
            </a:r>
            <a:r>
              <a:rPr lang="en-US" sz="2400" b="1">
                <a:latin typeface="ff5"/>
              </a:rPr>
              <a:t> Model </a:t>
            </a:r>
            <a:r>
              <a:rPr lang="en-US" sz="2400" b="1" err="1">
                <a:latin typeface="ff5"/>
              </a:rPr>
              <a:t>XGBoost</a:t>
            </a:r>
            <a:endParaRPr lang="en-US" sz="2400" b="1" i="1">
              <a:latin typeface="ff5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95C2C77-72A0-74F3-C14D-C6DC8CE9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1" y="2009855"/>
            <a:ext cx="5292226" cy="423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C8F16F-E08A-F34C-2BE3-9C8ABEBD634F}"/>
              </a:ext>
            </a:extLst>
          </p:cNvPr>
          <p:cNvSpPr txBox="1"/>
          <p:nvPr/>
        </p:nvSpPr>
        <p:spPr>
          <a:xfrm>
            <a:off x="7481625" y="524546"/>
            <a:ext cx="3182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latin typeface="ff5"/>
              </a:rPr>
              <a:t>Modelling</a:t>
            </a:r>
            <a:endParaRPr lang="en-US" sz="2400" b="1" i="1">
              <a:latin typeface="ff5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C0AF0-A460-54A1-DC5E-C9C91337F2C4}"/>
              </a:ext>
            </a:extLst>
          </p:cNvPr>
          <p:cNvSpPr txBox="1"/>
          <p:nvPr/>
        </p:nvSpPr>
        <p:spPr>
          <a:xfrm>
            <a:off x="818171" y="4642354"/>
            <a:ext cx="45126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>
                <a:latin typeface="ff5"/>
              </a:rPr>
              <a:t>Training Accuracy : 100%</a:t>
            </a:r>
          </a:p>
          <a:p>
            <a:pPr algn="just"/>
            <a:r>
              <a:rPr lang="en-ID" sz="2000" err="1">
                <a:solidFill>
                  <a:schemeClr val="tx1"/>
                </a:solidFill>
                <a:latin typeface="ff5"/>
              </a:rPr>
              <a:t>Testting</a:t>
            </a:r>
            <a:r>
              <a:rPr lang="en-ID" sz="2000">
                <a:solidFill>
                  <a:schemeClr val="tx1"/>
                </a:solidFill>
                <a:latin typeface="ff5"/>
              </a:rPr>
              <a:t> Accuracy : 100%</a:t>
            </a:r>
            <a:endParaRPr lang="en-US" sz="2000">
              <a:solidFill>
                <a:schemeClr val="tx1"/>
              </a:solidFill>
              <a:latin typeface="ff5"/>
            </a:endParaRPr>
          </a:p>
        </p:txBody>
      </p:sp>
    </p:spTree>
    <p:extLst>
      <p:ext uri="{BB962C8B-B14F-4D97-AF65-F5344CB8AC3E}">
        <p14:creationId xmlns:p14="http://schemas.microsoft.com/office/powerpoint/2010/main" val="2283488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AB2F665-DC5F-FEEC-9C54-926333153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935F55AC-4659-2AC9-A7EB-385582E28A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D550EA8A-2722-008C-FE48-B972DFBA07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Analisa Data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93CE9EB8-FD2D-FCF5-070E-95BC035BF8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C0D2C388-A5C1-06D2-C670-179B28FDCB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16DDC-410C-AD1A-11CB-035296DCCB6B}"/>
              </a:ext>
            </a:extLst>
          </p:cNvPr>
          <p:cNvSpPr txBox="1"/>
          <p:nvPr/>
        </p:nvSpPr>
        <p:spPr>
          <a:xfrm>
            <a:off x="497783" y="1475361"/>
            <a:ext cx="111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>
                <a:latin typeface="Montserrat" pitchFamily="2" charset="77"/>
              </a:rPr>
              <a:t>Feature Importance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C2268D-4C80-B4CD-D21A-6EDC94E6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3" y="2013598"/>
            <a:ext cx="6988372" cy="380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1F874D-BD6D-56A4-B91E-8B783641134C}"/>
              </a:ext>
            </a:extLst>
          </p:cNvPr>
          <p:cNvSpPr/>
          <p:nvPr/>
        </p:nvSpPr>
        <p:spPr>
          <a:xfrm>
            <a:off x="7795316" y="2856778"/>
            <a:ext cx="3898900" cy="2117259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D" sz="2000" b="1" err="1">
                <a:solidFill>
                  <a:schemeClr val="tx1"/>
                </a:solidFill>
                <a:latin typeface="ff5"/>
              </a:rPr>
              <a:t>Sistem</a:t>
            </a:r>
            <a:r>
              <a:rPr lang="en-ID" sz="2000" b="1">
                <a:solidFill>
                  <a:schemeClr val="tx1"/>
                </a:solidFill>
                <a:latin typeface="ff5"/>
              </a:rPr>
              <a:t> </a:t>
            </a:r>
            <a:r>
              <a:rPr lang="en-ID" sz="2000" b="1" err="1">
                <a:solidFill>
                  <a:schemeClr val="tx1"/>
                </a:solidFill>
                <a:latin typeface="ff5"/>
              </a:rPr>
              <a:t>rekomendasi</a:t>
            </a:r>
            <a:r>
              <a:rPr lang="en-ID" sz="2000">
                <a:latin typeface="ff5"/>
              </a:rPr>
              <a:t> yang </a:t>
            </a:r>
            <a:r>
              <a:rPr lang="en-ID" sz="2000" err="1">
                <a:latin typeface="ff5"/>
              </a:rPr>
              <a:t>dibuat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sesuai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dengan</a:t>
            </a:r>
            <a:r>
              <a:rPr lang="en-ID" sz="2000">
                <a:latin typeface="ff5"/>
              </a:rPr>
              <a:t> </a:t>
            </a:r>
            <a:r>
              <a:rPr lang="en-ID" sz="2000" i="1">
                <a:latin typeface="ff5"/>
              </a:rPr>
              <a:t>features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dengan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kontribusi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terbesar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dalam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menentukan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hasil</a:t>
            </a:r>
            <a:r>
              <a:rPr lang="en-ID" sz="2000">
                <a:latin typeface="ff5"/>
              </a:rPr>
              <a:t> </a:t>
            </a:r>
            <a:r>
              <a:rPr lang="en-ID" sz="2000" err="1">
                <a:latin typeface="ff5"/>
              </a:rPr>
              <a:t>prediksi</a:t>
            </a:r>
            <a:endParaRPr lang="en-ID" sz="2000">
              <a:latin typeface="ff5"/>
            </a:endParaRPr>
          </a:p>
        </p:txBody>
      </p:sp>
    </p:spTree>
    <p:extLst>
      <p:ext uri="{BB962C8B-B14F-4D97-AF65-F5344CB8AC3E}">
        <p14:creationId xmlns:p14="http://schemas.microsoft.com/office/powerpoint/2010/main" val="281470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https://lh7-rt.googleusercontent.com/slidesz/AGV_vUdBUQ-6j8YczUo_uXTwLt4Ka_bMjta6o6e5sRvnEGy2N5UiTlFC1d8Z71JG6eTdBEVbsBTHHBcVb2Lh2rh6VczyqVOpTniAJ2HGBr4T0M2vnYT20r69rNUVLdVVDDtlg8hepzze1E2_thMqWx9IXptK6a_BzC9ADC12xUTC0soMbA=s2048?key=P8-6ZTVJaq9RFir9hD_EnA">
            <a:extLst>
              <a:ext uri="{FF2B5EF4-FFF2-40B4-BE49-F238E27FC236}">
                <a16:creationId xmlns:a16="http://schemas.microsoft.com/office/drawing/2014/main" id="{C6DB0DB8-03A9-D548-8B04-C1A959774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8"/>
          <a:stretch/>
        </p:blipFill>
        <p:spPr bwMode="auto">
          <a:xfrm>
            <a:off x="2417512" y="4886801"/>
            <a:ext cx="7356976" cy="6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117;g30e2c70f965_0_0">
            <a:extLst>
              <a:ext uri="{FF2B5EF4-FFF2-40B4-BE49-F238E27FC236}">
                <a16:creationId xmlns:a16="http://schemas.microsoft.com/office/drawing/2014/main" id="{70FF0AB0-7F7D-5E4A-A59B-82773740DD4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91351"/>
          <a:stretch/>
        </p:blipFill>
        <p:spPr>
          <a:xfrm>
            <a:off x="1914525" y="578450"/>
            <a:ext cx="8362950" cy="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https://lh7-rt.googleusercontent.com/slidesz/AGV_vUdBUQ-6j8YczUo_uXTwLt4Ka_bMjta6o6e5sRvnEGy2N5UiTlFC1d8Z71JG6eTdBEVbsBTHHBcVb2Lh2rh6VczyqVOpTniAJ2HGBr4T0M2vnYT20r69rNUVLdVVDDtlg8hepzze1E2_thMqWx9IXptK6a_BzC9ADC12xUTC0soMbA=s2048?key=P8-6ZTVJaq9RFir9hD_EnA">
            <a:extLst>
              <a:ext uri="{FF2B5EF4-FFF2-40B4-BE49-F238E27FC236}">
                <a16:creationId xmlns:a16="http://schemas.microsoft.com/office/drawing/2014/main" id="{39910756-1308-2743-A3D1-415B437C0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43" b="15884"/>
          <a:stretch/>
        </p:blipFill>
        <p:spPr bwMode="auto">
          <a:xfrm>
            <a:off x="2417512" y="1295448"/>
            <a:ext cx="7356976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lh7-rt.googleusercontent.com/slidesz/AGV_vUdBUQ-6j8YczUo_uXTwLt4Ka_bMjta6o6e5sRvnEGy2N5UiTlFC1d8Z71JG6eTdBEVbsBTHHBcVb2Lh2rh6VczyqVOpTniAJ2HGBr4T0M2vnYT20r69rNUVLdVVDDtlg8hepzze1E2_thMqWx9IXptK6a_BzC9ADC12xUTC0soMbA=s2048?key=P8-6ZTVJaq9RFir9hD_EnA">
            <a:extLst>
              <a:ext uri="{FF2B5EF4-FFF2-40B4-BE49-F238E27FC236}">
                <a16:creationId xmlns:a16="http://schemas.microsoft.com/office/drawing/2014/main" id="{F914E45D-8030-344E-8421-B15355C7A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54"/>
          <a:stretch/>
        </p:blipFill>
        <p:spPr bwMode="auto">
          <a:xfrm>
            <a:off x="2417512" y="2638480"/>
            <a:ext cx="7356976" cy="208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Proses Flow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E8E9-C581-BD42-BAEC-E446709BCF3B}"/>
              </a:ext>
            </a:extLst>
          </p:cNvPr>
          <p:cNvSpPr txBox="1"/>
          <p:nvPr/>
        </p:nvSpPr>
        <p:spPr>
          <a:xfrm>
            <a:off x="378038" y="1544064"/>
            <a:ext cx="11196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err="1">
                <a:latin typeface="ff5"/>
              </a:rPr>
              <a:t>Rangkaian</a:t>
            </a:r>
            <a:r>
              <a:rPr lang="en-US" sz="2000" i="1">
                <a:latin typeface="ff5"/>
              </a:rPr>
              <a:t> Proses </a:t>
            </a:r>
            <a:r>
              <a:rPr lang="en-US" sz="2000" i="1" err="1">
                <a:latin typeface="ff5"/>
              </a:rPr>
              <a:t>Pengembangan</a:t>
            </a:r>
            <a:r>
              <a:rPr lang="en-US" sz="2000" i="1">
                <a:latin typeface="ff5"/>
              </a:rPr>
              <a:t> </a:t>
            </a:r>
            <a:r>
              <a:rPr lang="en-US" sz="2000" i="1" err="1">
                <a:latin typeface="ff5"/>
              </a:rPr>
              <a:t>Sistem</a:t>
            </a:r>
            <a:endParaRPr lang="en-US" sz="2000" i="1">
              <a:latin typeface="ff5"/>
            </a:endParaRPr>
          </a:p>
        </p:txBody>
      </p:sp>
      <p:pic>
        <p:nvPicPr>
          <p:cNvPr id="9" name="Picture 8" descr="A diagram of a data flow&#10;&#10;Description automatically generated">
            <a:extLst>
              <a:ext uri="{FF2B5EF4-FFF2-40B4-BE49-F238E27FC236}">
                <a16:creationId xmlns:a16="http://schemas.microsoft.com/office/drawing/2014/main" id="{6D0B1C24-17D2-ABE8-4915-76CD29628C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534" b="25841"/>
          <a:stretch/>
        </p:blipFill>
        <p:spPr>
          <a:xfrm>
            <a:off x="347544" y="2118263"/>
            <a:ext cx="11496909" cy="37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Dokumentasi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E8E9-C581-BD42-BAEC-E446709BCF3B}"/>
              </a:ext>
            </a:extLst>
          </p:cNvPr>
          <p:cNvSpPr txBox="1"/>
          <p:nvPr/>
        </p:nvSpPr>
        <p:spPr>
          <a:xfrm>
            <a:off x="6994464" y="518039"/>
            <a:ext cx="375065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 b="1" i="1">
                <a:solidFill>
                  <a:schemeClr val="tx1"/>
                </a:solidFill>
                <a:latin typeface="ff5"/>
              </a:rPr>
              <a:t>Screen Capture </a:t>
            </a:r>
            <a:r>
              <a:rPr lang="en-US" sz="2200" b="1">
                <a:solidFill>
                  <a:schemeClr val="tx1"/>
                </a:solidFill>
                <a:latin typeface="ff5"/>
              </a:rPr>
              <a:t>Hasil </a:t>
            </a:r>
            <a:r>
              <a:rPr lang="en-US" sz="2200" b="1" err="1">
                <a:solidFill>
                  <a:schemeClr val="tx1"/>
                </a:solidFill>
                <a:latin typeface="ff5"/>
              </a:rPr>
              <a:t>Capaian</a:t>
            </a:r>
            <a:endParaRPr lang="en-US" sz="2200" b="1">
              <a:solidFill>
                <a:schemeClr val="tx1"/>
              </a:solidFill>
              <a:latin typeface="ff5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E8F40-7933-C54C-DC98-075EAE992F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938"/>
          <a:stretch/>
        </p:blipFill>
        <p:spPr>
          <a:xfrm>
            <a:off x="1169725" y="1603828"/>
            <a:ext cx="9852549" cy="4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Kesimpulan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51E8E9-C581-BD42-BAEC-E446709BCF3B}"/>
              </a:ext>
            </a:extLst>
          </p:cNvPr>
          <p:cNvSpPr txBox="1"/>
          <p:nvPr/>
        </p:nvSpPr>
        <p:spPr>
          <a:xfrm>
            <a:off x="500266" y="1646892"/>
            <a:ext cx="11196433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ff5"/>
              </a:rPr>
              <a:t>Deteksi Dini Diabetes: Sistem prediksi risiko diabetes yang dikembangkan dapat membantu mendeteksi risiko lebih awal, memungkinkan tindakan pencegahan dan pengobatan yang lebih efektif.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ff5"/>
              </a:rPr>
              <a:t>Model yang Efektif: Dengan menggunakan algoritma XGBoost Classifier, model ini menunjukkan akurasi yang sangat baik, yaitu 100% pada data train dan test.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ff5"/>
              </a:rPr>
              <a:t>Rekomendasi Personal: Hasil prediksi digunakan untuk memberikan rekomendasi yang disesuaikan dengan kondisi kesehatan pengguna.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ff5"/>
              </a:rPr>
              <a:t>Aplikasi Web: Sistem ini diimplementasikan dalam bentuk aplikasi web berbasis Streamlit, yang memungkinkan interaksi langsung dengan pengguna untuk prediksi dan rekomendasi yang mudah diakses.</a:t>
            </a:r>
          </a:p>
        </p:txBody>
      </p:sp>
    </p:spTree>
    <p:extLst>
      <p:ext uri="{BB962C8B-B14F-4D97-AF65-F5344CB8AC3E}">
        <p14:creationId xmlns:p14="http://schemas.microsoft.com/office/powerpoint/2010/main" val="551486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30e36f16c8d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30e36f16c8d_3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8;p12">
            <a:extLst>
              <a:ext uri="{FF2B5EF4-FFF2-40B4-BE49-F238E27FC236}">
                <a16:creationId xmlns:a16="http://schemas.microsoft.com/office/drawing/2014/main" id="{B1DA29E9-1CE3-DF4E-B373-92273F3BB2E0}"/>
              </a:ext>
            </a:extLst>
          </p:cNvPr>
          <p:cNvSpPr txBox="1"/>
          <p:nvPr/>
        </p:nvSpPr>
        <p:spPr>
          <a:xfrm rot="-5400000">
            <a:off x="-1696322" y="3167410"/>
            <a:ext cx="50749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800"/>
            </a:pPr>
            <a:r>
              <a:rPr lang="en-US" sz="2800" b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Daftar </a:t>
            </a:r>
            <a:r>
              <a:rPr lang="en-US" sz="2800" b="1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Pustaka</a:t>
            </a:r>
            <a:endParaRPr lang="en-US" sz="2800" b="1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38F9C-C0C1-B10D-FE96-E79A5B4B79F2}"/>
              </a:ext>
            </a:extLst>
          </p:cNvPr>
          <p:cNvSpPr txBox="1"/>
          <p:nvPr/>
        </p:nvSpPr>
        <p:spPr>
          <a:xfrm>
            <a:off x="1372875" y="1467736"/>
            <a:ext cx="1023953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>
                <a:solidFill>
                  <a:srgbClr val="000000"/>
                </a:solidFill>
                <a:effectLst/>
                <a:latin typeface="ff5"/>
              </a:rPr>
              <a:t>Corwin, E.J. 2009.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ff5"/>
              </a:rPr>
              <a:t>Buku</a:t>
            </a:r>
            <a:r>
              <a:rPr lang="en-US" sz="1800" b="0" i="0">
                <a:solidFill>
                  <a:srgbClr val="000000"/>
                </a:solidFill>
                <a:effectLst/>
                <a:latin typeface="ff5"/>
              </a:rPr>
              <a:t> Saku 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ff5"/>
              </a:rPr>
              <a:t>Patofisiologi</a:t>
            </a:r>
            <a:r>
              <a:rPr lang="en-US" sz="1800" b="0" i="0">
                <a:solidFill>
                  <a:srgbClr val="000000"/>
                </a:solidFill>
                <a:effectLst/>
                <a:latin typeface="ff5"/>
              </a:rPr>
              <a:t>. Jakarta : Aditya Medica</a:t>
            </a:r>
            <a:endParaRPr lang="en-ID" sz="1800">
              <a:latin typeface="ff5"/>
            </a:endParaRPr>
          </a:p>
          <a:p>
            <a:pPr algn="just"/>
            <a:endParaRPr lang="en-ID" sz="1800" b="0" i="0">
              <a:solidFill>
                <a:srgbClr val="000000"/>
              </a:solidFill>
              <a:effectLst/>
              <a:latin typeface="ff5"/>
            </a:endParaRPr>
          </a:p>
          <a:p>
            <a:pPr algn="just"/>
            <a:r>
              <a:rPr lang="en-ID" sz="1800" b="0" i="0">
                <a:solidFill>
                  <a:srgbClr val="000000"/>
                </a:solidFill>
                <a:effectLst/>
                <a:latin typeface="ff5"/>
              </a:rPr>
              <a:t>IDF Diabetes Atlas. </a:t>
            </a:r>
            <a:r>
              <a:rPr lang="en-US" sz="1800" b="0" i="0">
                <a:solidFill>
                  <a:srgbClr val="000000"/>
                </a:solidFill>
                <a:effectLst/>
                <a:latin typeface="ff5"/>
              </a:rPr>
              <a:t>14 November 2024. [Online] Available: </a:t>
            </a:r>
            <a:r>
              <a:rPr lang="en-US" sz="1800" b="0" i="0">
                <a:solidFill>
                  <a:srgbClr val="000000"/>
                </a:solidFill>
                <a:effectLst/>
                <a:latin typeface="ff5"/>
                <a:hlinkClick r:id="rId5"/>
              </a:rPr>
              <a:t>https://diabetesatlas.org/data/en/indicators/1/</a:t>
            </a:r>
            <a:endParaRPr lang="en-US" sz="1800" b="0" i="0">
              <a:solidFill>
                <a:srgbClr val="000000"/>
              </a:solidFill>
              <a:effectLst/>
              <a:latin typeface="ff5"/>
            </a:endParaRPr>
          </a:p>
          <a:p>
            <a:pPr algn="just"/>
            <a:endParaRPr lang="en-US" sz="1800">
              <a:latin typeface="ff5"/>
            </a:endParaRPr>
          </a:p>
          <a:p>
            <a:pPr algn="just"/>
            <a:r>
              <a:rPr lang="en-US" sz="1800">
                <a:latin typeface="ff5"/>
              </a:rPr>
              <a:t>Joseph, Lionel </a:t>
            </a:r>
            <a:r>
              <a:rPr lang="en-US" sz="1800" err="1">
                <a:latin typeface="ff5"/>
              </a:rPr>
              <a:t>Prakasah</a:t>
            </a:r>
            <a:r>
              <a:rPr lang="en-US" sz="1800">
                <a:latin typeface="ff5"/>
              </a:rPr>
              <a:t>; Joseph, Erica Angelic; Prasad, </a:t>
            </a:r>
            <a:r>
              <a:rPr lang="en-US" sz="1800" err="1">
                <a:latin typeface="ff5"/>
              </a:rPr>
              <a:t>Ramendra</a:t>
            </a:r>
            <a:r>
              <a:rPr lang="en-US" sz="1800">
                <a:latin typeface="ff5"/>
              </a:rPr>
              <a:t> (2022), “Diabetes Datasets”, Mendeley Data, V1, </a:t>
            </a:r>
            <a:r>
              <a:rPr lang="en-US" sz="1800" err="1">
                <a:latin typeface="ff5"/>
              </a:rPr>
              <a:t>doi</a:t>
            </a:r>
            <a:r>
              <a:rPr lang="en-US" sz="1800">
                <a:latin typeface="ff5"/>
              </a:rPr>
              <a:t>: 10.17632/7zcc8v6hvp.1</a:t>
            </a:r>
          </a:p>
          <a:p>
            <a:pPr algn="just"/>
            <a:endParaRPr lang="en-US" sz="1800" b="0" i="0">
              <a:solidFill>
                <a:srgbClr val="000000"/>
              </a:solidFill>
              <a:effectLst/>
              <a:latin typeface="ff5"/>
            </a:endParaRPr>
          </a:p>
          <a:p>
            <a:pPr algn="just"/>
            <a:r>
              <a:rPr lang="en-US" sz="1800" b="0" i="0">
                <a:solidFill>
                  <a:srgbClr val="000000"/>
                </a:solidFill>
                <a:effectLst/>
                <a:latin typeface="ff5"/>
              </a:rPr>
              <a:t>PEDOMAN PENGELOLAAN DAN PENCEGAHAN DIABETES MELITUS TIPE 2 DEWASA DI INDONESIA 2021 (PERKENI, 2021)</a:t>
            </a:r>
          </a:p>
          <a:p>
            <a:pPr algn="just"/>
            <a:endParaRPr lang="en-US" sz="1800">
              <a:latin typeface="ff5"/>
            </a:endParaRPr>
          </a:p>
          <a:p>
            <a:pPr algn="just"/>
            <a:r>
              <a:rPr lang="en-ID" sz="1800">
                <a:latin typeface="ff5"/>
              </a:rPr>
              <a:t>Sun H, Saeedi P, </a:t>
            </a:r>
            <a:r>
              <a:rPr lang="en-ID" sz="1800" err="1">
                <a:latin typeface="ff5"/>
              </a:rPr>
              <a:t>Karuranga</a:t>
            </a:r>
            <a:r>
              <a:rPr lang="en-ID" sz="1800">
                <a:latin typeface="ff5"/>
              </a:rPr>
              <a:t> S, </a:t>
            </a:r>
            <a:r>
              <a:rPr lang="en-ID" sz="1800" err="1">
                <a:latin typeface="ff5"/>
              </a:rPr>
              <a:t>Pinkepank</a:t>
            </a:r>
            <a:r>
              <a:rPr lang="en-ID" sz="1800">
                <a:latin typeface="ff5"/>
              </a:rPr>
              <a:t> M, </a:t>
            </a:r>
            <a:r>
              <a:rPr lang="en-ID" sz="1800" err="1">
                <a:latin typeface="ff5"/>
              </a:rPr>
              <a:t>Ogurtsova</a:t>
            </a:r>
            <a:r>
              <a:rPr lang="en-ID" sz="1800">
                <a:latin typeface="ff5"/>
              </a:rPr>
              <a:t> K, Duncan BB, et al. IDF Diabetes Atlas: Global, regional and country-level diabetes prevalence estimates for 2021 and projections for 2045. </a:t>
            </a:r>
            <a:r>
              <a:rPr lang="en-ID" sz="1800" i="1">
                <a:latin typeface="ff5"/>
              </a:rPr>
              <a:t>Diab Res Clin </a:t>
            </a:r>
            <a:r>
              <a:rPr lang="en-ID" sz="1800" i="1" err="1">
                <a:latin typeface="ff5"/>
              </a:rPr>
              <a:t>Pract</a:t>
            </a:r>
            <a:r>
              <a:rPr lang="en-ID" sz="1800">
                <a:latin typeface="ff5"/>
              </a:rPr>
              <a:t>. 2021</a:t>
            </a:r>
          </a:p>
        </p:txBody>
      </p:sp>
    </p:spTree>
    <p:extLst>
      <p:ext uri="{BB962C8B-B14F-4D97-AF65-F5344CB8AC3E}">
        <p14:creationId xmlns:p14="http://schemas.microsoft.com/office/powerpoint/2010/main" val="3287225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57" y="4667000"/>
            <a:ext cx="2875106" cy="219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893" y="4667000"/>
            <a:ext cx="2875106" cy="219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1598"/>
            <a:ext cx="12192001" cy="29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570" y="444125"/>
            <a:ext cx="2222874" cy="209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7"/>
          <p:cNvSpPr txBox="1">
            <a:spLocks noGrp="1"/>
          </p:cNvSpPr>
          <p:nvPr>
            <p:ph type="ctrTitle"/>
          </p:nvPr>
        </p:nvSpPr>
        <p:spPr>
          <a:xfrm>
            <a:off x="1524000" y="4250996"/>
            <a:ext cx="91440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Montserrat"/>
              <a:buNone/>
            </a:pPr>
            <a:r>
              <a:rPr lang="en-US" sz="54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Terima</a:t>
            </a:r>
            <a:r>
              <a:rPr lang="en-US" sz="5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Kasih</a:t>
            </a:r>
            <a:endParaRPr sz="5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30e2c70f9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0e2c70f96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0e2c70f965_0_0"/>
          <p:cNvPicPr preferRelativeResize="0"/>
          <p:nvPr/>
        </p:nvPicPr>
        <p:blipFill rotWithShape="1">
          <a:blip r:embed="rId5">
            <a:alphaModFix/>
          </a:blip>
          <a:srcRect b="91351"/>
          <a:stretch/>
        </p:blipFill>
        <p:spPr>
          <a:xfrm>
            <a:off x="1914525" y="578450"/>
            <a:ext cx="8362950" cy="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0e2c70f965_0_0"/>
          <p:cNvPicPr preferRelativeResize="0"/>
          <p:nvPr/>
        </p:nvPicPr>
        <p:blipFill rotWithShape="1">
          <a:blip r:embed="rId6">
            <a:alphaModFix/>
          </a:blip>
          <a:srcRect b="45175"/>
          <a:stretch/>
        </p:blipFill>
        <p:spPr>
          <a:xfrm>
            <a:off x="1289400" y="1416675"/>
            <a:ext cx="9613202" cy="42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30e2c70f96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0e2c70f96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30e2c70f965_0_7"/>
          <p:cNvPicPr preferRelativeResize="0"/>
          <p:nvPr/>
        </p:nvPicPr>
        <p:blipFill rotWithShape="1">
          <a:blip r:embed="rId5">
            <a:alphaModFix/>
          </a:blip>
          <a:srcRect b="91351"/>
          <a:stretch/>
        </p:blipFill>
        <p:spPr>
          <a:xfrm>
            <a:off x="1914525" y="578450"/>
            <a:ext cx="8362950" cy="3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0e2c70f965_0_7"/>
          <p:cNvPicPr preferRelativeResize="0"/>
          <p:nvPr/>
        </p:nvPicPr>
        <p:blipFill rotWithShape="1">
          <a:blip r:embed="rId6">
            <a:alphaModFix/>
          </a:blip>
          <a:srcRect t="56038"/>
          <a:stretch/>
        </p:blipFill>
        <p:spPr>
          <a:xfrm>
            <a:off x="846375" y="1703477"/>
            <a:ext cx="10499250" cy="368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" y="0"/>
            <a:ext cx="22204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 txBox="1"/>
          <p:nvPr/>
        </p:nvSpPr>
        <p:spPr>
          <a:xfrm rot="-5400000">
            <a:off x="-1853250" y="2851800"/>
            <a:ext cx="59544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69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TSDN 2024</a:t>
            </a:r>
            <a:endParaRPr sz="690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" name="Google Shape;146;p6">
            <a:extLst>
              <a:ext uri="{FF2B5EF4-FFF2-40B4-BE49-F238E27FC236}">
                <a16:creationId xmlns:a16="http://schemas.microsoft.com/office/drawing/2014/main" id="{2C8D430E-D83B-2541-99D9-E053D74AAB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97394" y="3108299"/>
            <a:ext cx="7555817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5000" b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Daftar Isi</a:t>
            </a:r>
            <a:endParaRPr sz="5000" b="1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A4C7A2-139F-BC80-187F-907456919D95}"/>
              </a:ext>
            </a:extLst>
          </p:cNvPr>
          <p:cNvSpPr/>
          <p:nvPr/>
        </p:nvSpPr>
        <p:spPr>
          <a:xfrm>
            <a:off x="7154702" y="1092211"/>
            <a:ext cx="3180988" cy="46735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latin typeface="ff5"/>
              </a:rPr>
              <a:t>Informasi</a:t>
            </a:r>
            <a:r>
              <a:rPr lang="en-US" sz="2800" dirty="0">
                <a:latin typeface="ff5"/>
              </a:rPr>
              <a:t> Tim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latin typeface="ff5"/>
              </a:rPr>
              <a:t>Pendahuluan</a:t>
            </a:r>
            <a:endParaRPr lang="en-US" sz="2800" dirty="0">
              <a:latin typeface="ff5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latin typeface="ff5"/>
              </a:rPr>
              <a:t>Latar</a:t>
            </a:r>
            <a:r>
              <a:rPr lang="en-US" sz="2800" dirty="0">
                <a:latin typeface="ff5"/>
              </a:rPr>
              <a:t> </a:t>
            </a:r>
            <a:r>
              <a:rPr lang="en-US" sz="2800" dirty="0" err="1">
                <a:latin typeface="ff5"/>
              </a:rPr>
              <a:t>Belakang</a:t>
            </a:r>
            <a:endParaRPr lang="en-US" sz="2800" dirty="0">
              <a:latin typeface="ff5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ff5"/>
              </a:rPr>
              <a:t>Analisa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>
                <a:latin typeface="+mj-lt"/>
              </a:rPr>
              <a:t>Proses</a:t>
            </a:r>
            <a:r>
              <a:rPr lang="en-US" sz="2800">
                <a:latin typeface="ff5"/>
              </a:rPr>
              <a:t>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latin typeface="ff5"/>
              </a:rPr>
              <a:t>Dokumentasi</a:t>
            </a:r>
            <a:endParaRPr lang="en-US" sz="2800" dirty="0">
              <a:latin typeface="ff5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ff5"/>
              </a:rPr>
              <a:t>Kesimpulan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ff5"/>
              </a:rPr>
              <a:t>Daftar Pustaka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5591408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Informasi</a:t>
            </a:r>
            <a:r>
              <a:rPr lang="en-US" sz="3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Tim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12E74-02E8-5EAF-F70C-EF474EC5B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78399"/>
              </p:ext>
            </p:extLst>
          </p:nvPr>
        </p:nvGraphicFramePr>
        <p:xfrm>
          <a:off x="384812" y="2100889"/>
          <a:ext cx="11422376" cy="3893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55594">
                  <a:extLst>
                    <a:ext uri="{9D8B030D-6E8A-4147-A177-3AD203B41FA5}">
                      <a16:colId xmlns:a16="http://schemas.microsoft.com/office/drawing/2014/main" val="79987329"/>
                    </a:ext>
                  </a:extLst>
                </a:gridCol>
                <a:gridCol w="2855594">
                  <a:extLst>
                    <a:ext uri="{9D8B030D-6E8A-4147-A177-3AD203B41FA5}">
                      <a16:colId xmlns:a16="http://schemas.microsoft.com/office/drawing/2014/main" val="3553623540"/>
                    </a:ext>
                  </a:extLst>
                </a:gridCol>
                <a:gridCol w="2855594">
                  <a:extLst>
                    <a:ext uri="{9D8B030D-6E8A-4147-A177-3AD203B41FA5}">
                      <a16:colId xmlns:a16="http://schemas.microsoft.com/office/drawing/2014/main" val="715779868"/>
                    </a:ext>
                  </a:extLst>
                </a:gridCol>
                <a:gridCol w="2855594">
                  <a:extLst>
                    <a:ext uri="{9D8B030D-6E8A-4147-A177-3AD203B41FA5}">
                      <a16:colId xmlns:a16="http://schemas.microsoft.com/office/drawing/2014/main" val="1145897852"/>
                    </a:ext>
                  </a:extLst>
                </a:gridCol>
              </a:tblGrid>
              <a:tr h="2293806">
                <a:tc>
                  <a:txBody>
                    <a:bodyPr/>
                    <a:lstStyle/>
                    <a:p>
                      <a:endParaRPr lang="en-US">
                        <a:latin typeface="ff5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ff5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>
                        <a:latin typeface="ff5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D">
                        <a:latin typeface="ff5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8704430"/>
                  </a:ext>
                </a:extLst>
              </a:tr>
              <a:tr h="607714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ff5"/>
                        </a:rPr>
                        <a:t>Ketua</a:t>
                      </a:r>
                    </a:p>
                    <a:p>
                      <a:pPr algn="ctr"/>
                      <a:r>
                        <a:rPr lang="en-US" sz="1600">
                          <a:latin typeface="ff5"/>
                        </a:rPr>
                        <a:t>Muhammad Fauzan Ariyatmoko</a:t>
                      </a:r>
                      <a:endParaRPr lang="en-US" sz="1600" err="1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ff5"/>
                        </a:rPr>
                        <a:t>Anggota 1</a:t>
                      </a:r>
                    </a:p>
                    <a:p>
                      <a:pPr algn="ctr"/>
                      <a:r>
                        <a:rPr lang="en-US" sz="1600">
                          <a:latin typeface="ff5"/>
                        </a:rPr>
                        <a:t>Musthofa Al-Jawi</a:t>
                      </a:r>
                      <a:endParaRPr lang="en-US" sz="1600" err="1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ff5"/>
                        </a:rPr>
                        <a:t>Anggota 2</a:t>
                      </a:r>
                    </a:p>
                    <a:p>
                      <a:pPr algn="ctr"/>
                      <a:r>
                        <a:rPr lang="en-US" sz="1600">
                          <a:latin typeface="ff5"/>
                        </a:rPr>
                        <a:t>Aprilia Dela Safitri</a:t>
                      </a:r>
                      <a:endParaRPr lang="en-US" sz="1600" err="1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>
                          <a:latin typeface="ff5"/>
                        </a:rPr>
                        <a:t>Anggota 3</a:t>
                      </a:r>
                    </a:p>
                    <a:p>
                      <a:pPr algn="ctr"/>
                      <a:r>
                        <a:rPr lang="en-US" sz="1600">
                          <a:latin typeface="ff5"/>
                        </a:rPr>
                        <a:t>Nisrina Anindya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1384115"/>
                  </a:ext>
                </a:extLst>
              </a:tr>
              <a:tr h="991533"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latin typeface="ff5"/>
                        </a:rPr>
                        <a:t>Mahasiswa Departemen Fisika dari Institut Teknologi Sepuluh Nopember</a:t>
                      </a:r>
                    </a:p>
                    <a:p>
                      <a:pPr algn="ctr"/>
                      <a:r>
                        <a:rPr lang="en-ID">
                          <a:latin typeface="ff5"/>
                        </a:rPr>
                        <a:t>LinkedIn: fauzan.ariyatmoko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>
                          <a:latin typeface="ff5"/>
                        </a:rPr>
                        <a:t>Mahasiswa Departemen Fisika dari Institut Teknologi Sepuluh Nopember</a:t>
                      </a:r>
                    </a:p>
                    <a:p>
                      <a:pPr algn="ctr"/>
                      <a:r>
                        <a:rPr lang="en-ID">
                          <a:latin typeface="ff5"/>
                        </a:rPr>
                        <a:t>LinkedIn: </a:t>
                      </a:r>
                      <a:r>
                        <a:rPr lang="en-ID" sz="1400" b="0" i="0" u="none" strike="noStrike" noProof="0">
                          <a:latin typeface="ff5"/>
                        </a:rPr>
                        <a:t>musthofaaljawi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err="1">
                          <a:latin typeface="ff5"/>
                        </a:rPr>
                        <a:t>Mahasiswi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Departemen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Fisika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dari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Institut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Teknologi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Sepuluh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Nopember</a:t>
                      </a:r>
                      <a:endParaRPr lang="en-ID">
                        <a:latin typeface="ff5"/>
                      </a:endParaRPr>
                    </a:p>
                    <a:p>
                      <a:pPr algn="ctr"/>
                      <a:r>
                        <a:rPr lang="en-ID">
                          <a:latin typeface="ff5"/>
                        </a:rPr>
                        <a:t>LinkedIn: </a:t>
                      </a:r>
                      <a:r>
                        <a:rPr lang="en-ID" err="1">
                          <a:latin typeface="ff5"/>
                        </a:rPr>
                        <a:t>apriliadelasafitri</a:t>
                      </a:r>
                      <a:endParaRPr lang="en-ID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err="1">
                          <a:latin typeface="ff5"/>
                        </a:rPr>
                        <a:t>Mahasiswi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Departemen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Fisika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dari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Institut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Teknologi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Sepuluh</a:t>
                      </a:r>
                      <a:r>
                        <a:rPr lang="en-ID">
                          <a:latin typeface="ff5"/>
                        </a:rPr>
                        <a:t> </a:t>
                      </a:r>
                      <a:r>
                        <a:rPr lang="en-ID" err="1">
                          <a:latin typeface="ff5"/>
                        </a:rPr>
                        <a:t>Nopember</a:t>
                      </a:r>
                      <a:endParaRPr lang="en-ID">
                        <a:latin typeface="ff5"/>
                      </a:endParaRPr>
                    </a:p>
                    <a:p>
                      <a:pPr algn="ctr"/>
                      <a:r>
                        <a:rPr lang="en-ID">
                          <a:latin typeface="ff5"/>
                        </a:rPr>
                        <a:t>LinkedIn: </a:t>
                      </a:r>
                      <a:r>
                        <a:rPr lang="en-ID" err="1">
                          <a:latin typeface="ff5"/>
                        </a:rPr>
                        <a:t>nisrinanindya</a:t>
                      </a:r>
                      <a:endParaRPr lang="en-ID">
                        <a:latin typeface="ff5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5041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D7650C-36D7-C9CB-89CF-F7D4659E35A0}"/>
              </a:ext>
            </a:extLst>
          </p:cNvPr>
          <p:cNvSpPr txBox="1"/>
          <p:nvPr/>
        </p:nvSpPr>
        <p:spPr>
          <a:xfrm>
            <a:off x="3048000" y="150297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err="1">
                <a:latin typeface="ff5"/>
              </a:rPr>
              <a:t>Institut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Teknologi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Sepuluh</a:t>
            </a:r>
            <a:r>
              <a:rPr lang="en-ID" sz="2400">
                <a:latin typeface="ff5"/>
              </a:rPr>
              <a:t> </a:t>
            </a:r>
            <a:r>
              <a:rPr lang="en-ID" sz="2400" err="1">
                <a:latin typeface="ff5"/>
              </a:rPr>
              <a:t>Nopember</a:t>
            </a:r>
            <a:endParaRPr lang="en-ID" sz="2400">
              <a:latin typeface="ff5"/>
            </a:endParaRPr>
          </a:p>
        </p:txBody>
      </p:sp>
      <p:pic>
        <p:nvPicPr>
          <p:cNvPr id="9" name="Picture 8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63555FFA-330B-D538-6256-8D58331404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26385"/>
          <a:stretch/>
        </p:blipFill>
        <p:spPr>
          <a:xfrm>
            <a:off x="9485262" y="2285919"/>
            <a:ext cx="1702184" cy="1879564"/>
          </a:xfrm>
          <a:prstGeom prst="rect">
            <a:avLst/>
          </a:prstGeom>
        </p:spPr>
      </p:pic>
      <p:pic>
        <p:nvPicPr>
          <p:cNvPr id="2" name="Gambar 1" descr="Sebuah gambar berisi pakaian, Wajah manusia, orang, kerah&#10;&#10;Deskripsi dibuat secara otomatis">
            <a:extLst>
              <a:ext uri="{FF2B5EF4-FFF2-40B4-BE49-F238E27FC236}">
                <a16:creationId xmlns:a16="http://schemas.microsoft.com/office/drawing/2014/main" id="{416B29F7-4FB0-5ACC-A86F-2B23D38A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734" r="9276" b="26415"/>
          <a:stretch/>
        </p:blipFill>
        <p:spPr>
          <a:xfrm>
            <a:off x="932211" y="2285919"/>
            <a:ext cx="1822872" cy="1879564"/>
          </a:xfrm>
          <a:prstGeom prst="rect">
            <a:avLst/>
          </a:prstGeom>
        </p:spPr>
      </p:pic>
      <p:pic>
        <p:nvPicPr>
          <p:cNvPr id="3" name="Gambar 2" descr="Sebuah gambar berisi Wajah manusia, orang, pakaian, pria">
            <a:extLst>
              <a:ext uri="{FF2B5EF4-FFF2-40B4-BE49-F238E27FC236}">
                <a16:creationId xmlns:a16="http://schemas.microsoft.com/office/drawing/2014/main" id="{FE6A2422-B82D-93D5-2670-E981F1CA341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21" t="15981" r="14083" b="16058"/>
          <a:stretch/>
        </p:blipFill>
        <p:spPr>
          <a:xfrm>
            <a:off x="3855689" y="2285919"/>
            <a:ext cx="1713158" cy="1879564"/>
          </a:xfrm>
          <a:prstGeom prst="rect">
            <a:avLst/>
          </a:prstGeom>
        </p:spPr>
      </p:pic>
      <p:pic>
        <p:nvPicPr>
          <p:cNvPr id="5" name="Picture 4" descr="A person wearing a black head scarf&#10;&#10;Description automatically generated">
            <a:extLst>
              <a:ext uri="{FF2B5EF4-FFF2-40B4-BE49-F238E27FC236}">
                <a16:creationId xmlns:a16="http://schemas.microsoft.com/office/drawing/2014/main" id="{9978D6C2-B747-851A-0448-57C9227C49D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1025" b="5963"/>
          <a:stretch/>
        </p:blipFill>
        <p:spPr>
          <a:xfrm>
            <a:off x="6669453" y="2285919"/>
            <a:ext cx="1715203" cy="18795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4450"/>
            <a:ext cx="12192001" cy="3433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3"/>
          <p:cNvSpPr txBox="1"/>
          <p:nvPr/>
        </p:nvSpPr>
        <p:spPr>
          <a:xfrm>
            <a:off x="3284850" y="2239150"/>
            <a:ext cx="56223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err="1">
                <a:solidFill>
                  <a:srgbClr val="00569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Laporan</a:t>
            </a:r>
            <a:endParaRPr sz="6500">
              <a:solidFill>
                <a:srgbClr val="00569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1642425" y="3424450"/>
            <a:ext cx="890715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</a:t>
            </a:r>
            <a:r>
              <a:rPr lang="en-US" sz="6500" err="1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Pekerjaan</a:t>
            </a:r>
            <a:endParaRPr sz="6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82AA6CAC-12C6-A4F5-C8DF-06D32EAB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>
            <a:extLst>
              <a:ext uri="{FF2B5EF4-FFF2-40B4-BE49-F238E27FC236}">
                <a16:creationId xmlns:a16="http://schemas.microsoft.com/office/drawing/2014/main" id="{1A1C3017-095B-CE59-EE6F-8C652A1390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050"/>
            <a:ext cx="6578402" cy="10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>
            <a:extLst>
              <a:ext uri="{FF2B5EF4-FFF2-40B4-BE49-F238E27FC236}">
                <a16:creationId xmlns:a16="http://schemas.microsoft.com/office/drawing/2014/main" id="{7DDD7929-AA19-C478-75ED-2B3F057598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5092" y="431663"/>
            <a:ext cx="81747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Montserrat"/>
              <a:buNone/>
            </a:pPr>
            <a:r>
              <a:rPr lang="en-US" sz="3200" b="1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Pendahuluan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6">
            <a:extLst>
              <a:ext uri="{FF2B5EF4-FFF2-40B4-BE49-F238E27FC236}">
                <a16:creationId xmlns:a16="http://schemas.microsoft.com/office/drawing/2014/main" id="{CB3E7BFA-64D7-86B1-0D69-8702A47C39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2550" y="209275"/>
            <a:ext cx="1150249" cy="108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>
            <a:extLst>
              <a:ext uri="{FF2B5EF4-FFF2-40B4-BE49-F238E27FC236}">
                <a16:creationId xmlns:a16="http://schemas.microsoft.com/office/drawing/2014/main" id="{7852E6B4-161E-E85C-00F0-C262DE5ACB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675" y="6387850"/>
            <a:ext cx="11784324" cy="1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C4035F-C1C3-8F5F-2904-243CEB593E31}"/>
              </a:ext>
            </a:extLst>
          </p:cNvPr>
          <p:cNvSpPr txBox="1"/>
          <p:nvPr/>
        </p:nvSpPr>
        <p:spPr>
          <a:xfrm>
            <a:off x="6182580" y="1595822"/>
            <a:ext cx="5704769" cy="24929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Hiperglikemia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adalah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suatu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kondisi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medis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berupa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peningkatan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kadar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glukosa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darah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melebihi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normal yang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menjadi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karakteristik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beberapa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penyakit</a:t>
            </a:r>
            <a:r>
              <a:rPr lang="en-ID" sz="2600" b="0" i="0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, </a:t>
            </a:r>
            <a:r>
              <a:rPr lang="en-ID" sz="2600" b="0" i="0" err="1">
                <a:solidFill>
                  <a:srgbClr val="000000"/>
                </a:solidFill>
                <a:effectLst/>
                <a:latin typeface="ff5"/>
                <a:ea typeface="Calibri"/>
                <a:cs typeface="Calibri"/>
              </a:rPr>
              <a:t>terutama</a:t>
            </a:r>
            <a:r>
              <a:rPr lang="en-ID" sz="2600">
                <a:latin typeface="ff5"/>
                <a:ea typeface="Calibri"/>
                <a:cs typeface="Calibri"/>
              </a:rPr>
              <a:t> </a:t>
            </a:r>
            <a:r>
              <a:rPr lang="en-ID" sz="2600" b="1" i="0">
                <a:solidFill>
                  <a:srgbClr val="C00000"/>
                </a:solidFill>
                <a:effectLst/>
                <a:latin typeface="ff5"/>
                <a:ea typeface="Calibri"/>
                <a:cs typeface="Calibri"/>
              </a:rPr>
              <a:t>diabetes </a:t>
            </a:r>
            <a:r>
              <a:rPr lang="en-ID" sz="2600" b="1" i="0" err="1">
                <a:solidFill>
                  <a:srgbClr val="C00000"/>
                </a:solidFill>
                <a:effectLst/>
                <a:latin typeface="ff5"/>
                <a:ea typeface="Calibri"/>
                <a:cs typeface="Calibri"/>
              </a:rPr>
              <a:t>melistus</a:t>
            </a:r>
            <a:r>
              <a:rPr lang="en-ID" sz="2600" b="1" i="0">
                <a:solidFill>
                  <a:schemeClr val="accent1"/>
                </a:solidFill>
                <a:effectLst/>
                <a:latin typeface="ff5"/>
                <a:ea typeface="Calibri"/>
                <a:cs typeface="Calibri"/>
              </a:rPr>
              <a:t> </a:t>
            </a:r>
            <a:r>
              <a:rPr lang="en-ID" sz="2600" i="0">
                <a:solidFill>
                  <a:schemeClr val="tx1"/>
                </a:solidFill>
                <a:effectLst/>
                <a:latin typeface="ff5"/>
                <a:ea typeface="Calibri"/>
                <a:cs typeface="Calibri"/>
              </a:rPr>
              <a:t>(</a:t>
            </a:r>
            <a:r>
              <a:rPr lang="en-ID" sz="2600" i="0" err="1">
                <a:solidFill>
                  <a:schemeClr val="tx1"/>
                </a:solidFill>
                <a:effectLst/>
                <a:latin typeface="ff5"/>
                <a:ea typeface="Calibri"/>
                <a:cs typeface="Calibri"/>
              </a:rPr>
              <a:t>PERKENI</a:t>
            </a:r>
            <a:r>
              <a:rPr lang="en-ID" sz="2600" i="0">
                <a:solidFill>
                  <a:schemeClr val="tx1"/>
                </a:solidFill>
                <a:effectLst/>
                <a:latin typeface="ff5"/>
                <a:ea typeface="Calibri"/>
                <a:cs typeface="Calibri"/>
              </a:rPr>
              <a:t>, 2021)</a:t>
            </a:r>
            <a:r>
              <a:rPr lang="en-ID" sz="2600">
                <a:solidFill>
                  <a:schemeClr val="tx1"/>
                </a:solidFill>
                <a:latin typeface="ff5"/>
                <a:ea typeface="Calibri"/>
                <a:cs typeface="Calibri"/>
              </a:rPr>
              <a:t> </a:t>
            </a:r>
            <a:endParaRPr lang="en-ID" sz="2600" b="0" i="0">
              <a:solidFill>
                <a:schemeClr val="tx1"/>
              </a:solidFill>
              <a:effectLst/>
              <a:latin typeface="ff5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 descr="A person holding a device with a needle&#10;&#10;Description automatically generated">
            <a:extLst>
              <a:ext uri="{FF2B5EF4-FFF2-40B4-BE49-F238E27FC236}">
                <a16:creationId xmlns:a16="http://schemas.microsoft.com/office/drawing/2014/main" id="{C0973681-69EB-612E-1A81-C5B4A4949B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4" r="20485"/>
          <a:stretch/>
        </p:blipFill>
        <p:spPr>
          <a:xfrm>
            <a:off x="304651" y="1785035"/>
            <a:ext cx="5712756" cy="40021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EE70B8-840E-CE55-21E6-9975893C1923}"/>
              </a:ext>
            </a:extLst>
          </p:cNvPr>
          <p:cNvSpPr txBox="1"/>
          <p:nvPr/>
        </p:nvSpPr>
        <p:spPr>
          <a:xfrm>
            <a:off x="6174595" y="4389186"/>
            <a:ext cx="542522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600">
                <a:latin typeface="ff5"/>
              </a:rPr>
              <a:t>Data </a:t>
            </a:r>
            <a:r>
              <a:rPr lang="en-ID" sz="2600" err="1">
                <a:latin typeface="ff5"/>
              </a:rPr>
              <a:t>dari</a:t>
            </a:r>
            <a:r>
              <a:rPr lang="en-ID" sz="2600">
                <a:latin typeface="ff5"/>
              </a:rPr>
              <a:t> </a:t>
            </a:r>
            <a:r>
              <a:rPr lang="en-ID" sz="2600" i="1">
                <a:latin typeface="ff5"/>
              </a:rPr>
              <a:t>International Diabetes Federation</a:t>
            </a:r>
            <a:r>
              <a:rPr lang="en-ID" sz="2600">
                <a:latin typeface="ff5"/>
              </a:rPr>
              <a:t> (IDF) </a:t>
            </a:r>
            <a:r>
              <a:rPr lang="en-ID" sz="2600" err="1">
                <a:latin typeface="ff5"/>
              </a:rPr>
              <a:t>menunjukkan</a:t>
            </a:r>
            <a:r>
              <a:rPr lang="en-ID" sz="2600">
                <a:latin typeface="ff5"/>
              </a:rPr>
              <a:t> </a:t>
            </a:r>
            <a:r>
              <a:rPr lang="en-ID" sz="2600" err="1">
                <a:latin typeface="ff5"/>
              </a:rPr>
              <a:t>bahwa</a:t>
            </a:r>
            <a:r>
              <a:rPr lang="en-ID" sz="2600">
                <a:latin typeface="ff5"/>
              </a:rPr>
              <a:t> </a:t>
            </a:r>
            <a:r>
              <a:rPr lang="en-ID" sz="2600" b="1">
                <a:solidFill>
                  <a:srgbClr val="C00000"/>
                </a:solidFill>
                <a:latin typeface="ff5"/>
              </a:rPr>
              <a:t>1 </a:t>
            </a:r>
            <a:r>
              <a:rPr lang="en-ID" sz="2600" b="1" err="1">
                <a:solidFill>
                  <a:srgbClr val="C00000"/>
                </a:solidFill>
                <a:latin typeface="ff5"/>
              </a:rPr>
              <a:t>dari</a:t>
            </a:r>
            <a:r>
              <a:rPr lang="en-ID" sz="2600" b="1">
                <a:solidFill>
                  <a:srgbClr val="C00000"/>
                </a:solidFill>
                <a:latin typeface="ff5"/>
              </a:rPr>
              <a:t> 12</a:t>
            </a:r>
            <a:r>
              <a:rPr lang="en-ID" sz="2600">
                <a:latin typeface="ff5"/>
              </a:rPr>
              <a:t> orang di dunia </a:t>
            </a:r>
            <a:r>
              <a:rPr lang="en-ID" sz="2600" err="1">
                <a:latin typeface="ff5"/>
              </a:rPr>
              <a:t>menderita</a:t>
            </a:r>
            <a:r>
              <a:rPr lang="en-ID" sz="2600">
                <a:latin typeface="ff5"/>
              </a:rPr>
              <a:t> </a:t>
            </a:r>
            <a:r>
              <a:rPr lang="en-ID" sz="2600" err="1">
                <a:latin typeface="ff5"/>
              </a:rPr>
              <a:t>penyakit</a:t>
            </a:r>
            <a:r>
              <a:rPr lang="en-ID" sz="2600">
                <a:latin typeface="ff5"/>
              </a:rPr>
              <a:t> DM</a:t>
            </a:r>
          </a:p>
        </p:txBody>
      </p:sp>
    </p:spTree>
    <p:extLst>
      <p:ext uri="{BB962C8B-B14F-4D97-AF65-F5344CB8AC3E}">
        <p14:creationId xmlns:p14="http://schemas.microsoft.com/office/powerpoint/2010/main" val="837300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1425</Words>
  <Application>Microsoft Office PowerPoint</Application>
  <PresentationFormat>Widescreen</PresentationFormat>
  <Paragraphs>220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Montserrat Black</vt:lpstr>
      <vt:lpstr>Cambria Math</vt:lpstr>
      <vt:lpstr>Montserrat</vt:lpstr>
      <vt:lpstr>Montserrat ExtraBold</vt:lpstr>
      <vt:lpstr>ff5</vt:lpstr>
      <vt:lpstr>Arial</vt:lpstr>
      <vt:lpstr>Calibri</vt:lpstr>
      <vt:lpstr>Office Theme</vt:lpstr>
      <vt:lpstr>Pengembangan Sistem Berbasis Machine Learning untuk Prediksi Indikasi Diabetes dan Rekomendasi Perawatan Kesehatan</vt:lpstr>
      <vt:lpstr>PowerPoint Presentation</vt:lpstr>
      <vt:lpstr>PowerPoint Presentation</vt:lpstr>
      <vt:lpstr>PowerPoint Presentation</vt:lpstr>
      <vt:lpstr>PowerPoint Presentation</vt:lpstr>
      <vt:lpstr>Daftar Isi</vt:lpstr>
      <vt:lpstr>Informasi Tim</vt:lpstr>
      <vt:lpstr>PowerPoint Presentation</vt:lpstr>
      <vt:lpstr>Pendahuluan</vt:lpstr>
      <vt:lpstr>Pendahuluan</vt:lpstr>
      <vt:lpstr>Latar Belakang</vt:lpstr>
      <vt:lpstr>Latar Belakang</vt:lpstr>
      <vt:lpstr>Latar Belakang</vt:lpstr>
      <vt:lpstr>Latar Belakang</vt:lpstr>
      <vt:lpstr>Latar Belakang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Analisa Data</vt:lpstr>
      <vt:lpstr>Proses Flow</vt:lpstr>
      <vt:lpstr>Dokumentasi</vt:lpstr>
      <vt:lpstr>Kesimpulan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Panduan Peserta</dc:title>
  <dc:creator>Fahri Maulana</dc:creator>
  <cp:lastModifiedBy>Aprilia Dela Safitri</cp:lastModifiedBy>
  <cp:revision>1</cp:revision>
  <cp:lastPrinted>2024-10-28T04:15:52Z</cp:lastPrinted>
  <dcterms:created xsi:type="dcterms:W3CDTF">2023-10-11T10:15:25Z</dcterms:created>
  <dcterms:modified xsi:type="dcterms:W3CDTF">2024-11-16T16:05:55Z</dcterms:modified>
</cp:coreProperties>
</file>